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6" r:id="rId2"/>
    <p:sldId id="265" r:id="rId3"/>
    <p:sldId id="266" r:id="rId4"/>
    <p:sldId id="273" r:id="rId5"/>
    <p:sldId id="343" r:id="rId6"/>
    <p:sldId id="267" r:id="rId7"/>
    <p:sldId id="269" r:id="rId8"/>
    <p:sldId id="270" r:id="rId9"/>
    <p:sldId id="274" r:id="rId10"/>
    <p:sldId id="271" r:id="rId11"/>
    <p:sldId id="359" r:id="rId12"/>
    <p:sldId id="257" r:id="rId13"/>
    <p:sldId id="263" r:id="rId14"/>
    <p:sldId id="258" r:id="rId15"/>
    <p:sldId id="264" r:id="rId16"/>
    <p:sldId id="259" r:id="rId17"/>
    <p:sldId id="260" r:id="rId18"/>
    <p:sldId id="261" r:id="rId19"/>
    <p:sldId id="275" r:id="rId20"/>
    <p:sldId id="286" r:id="rId21"/>
    <p:sldId id="287" r:id="rId22"/>
    <p:sldId id="288" r:id="rId23"/>
    <p:sldId id="306" r:id="rId24"/>
    <p:sldId id="289" r:id="rId25"/>
    <p:sldId id="295" r:id="rId26"/>
    <p:sldId id="291" r:id="rId27"/>
    <p:sldId id="292" r:id="rId28"/>
    <p:sldId id="294" r:id="rId29"/>
    <p:sldId id="293" r:id="rId30"/>
    <p:sldId id="296" r:id="rId31"/>
    <p:sldId id="297" r:id="rId32"/>
    <p:sldId id="298" r:id="rId33"/>
    <p:sldId id="307" r:id="rId34"/>
    <p:sldId id="303" r:id="rId35"/>
    <p:sldId id="300" r:id="rId36"/>
    <p:sldId id="302" r:id="rId37"/>
    <p:sldId id="304" r:id="rId38"/>
    <p:sldId id="305" r:id="rId39"/>
    <p:sldId id="285" r:id="rId40"/>
    <p:sldId id="276" r:id="rId41"/>
    <p:sldId id="277" r:id="rId42"/>
    <p:sldId id="283" r:id="rId43"/>
    <p:sldId id="279" r:id="rId44"/>
    <p:sldId id="308" r:id="rId45"/>
    <p:sldId id="280" r:id="rId46"/>
    <p:sldId id="281" r:id="rId47"/>
    <p:sldId id="282" r:id="rId48"/>
    <p:sldId id="309" r:id="rId49"/>
    <p:sldId id="310" r:id="rId50"/>
    <p:sldId id="311" r:id="rId51"/>
    <p:sldId id="320" r:id="rId52"/>
    <p:sldId id="321" r:id="rId53"/>
    <p:sldId id="313" r:id="rId54"/>
    <p:sldId id="318" r:id="rId55"/>
    <p:sldId id="315" r:id="rId56"/>
    <p:sldId id="316" r:id="rId57"/>
    <p:sldId id="317" r:id="rId58"/>
    <p:sldId id="322" r:id="rId59"/>
    <p:sldId id="323" r:id="rId60"/>
    <p:sldId id="324" r:id="rId61"/>
    <p:sldId id="325" r:id="rId62"/>
    <p:sldId id="326" r:id="rId63"/>
    <p:sldId id="327" r:id="rId64"/>
    <p:sldId id="334" r:id="rId65"/>
    <p:sldId id="344" r:id="rId66"/>
    <p:sldId id="329" r:id="rId67"/>
    <p:sldId id="332" r:id="rId68"/>
    <p:sldId id="331" r:id="rId69"/>
    <p:sldId id="335" r:id="rId70"/>
    <p:sldId id="336" r:id="rId71"/>
    <p:sldId id="337" r:id="rId72"/>
    <p:sldId id="338" r:id="rId73"/>
    <p:sldId id="342" r:id="rId74"/>
    <p:sldId id="339" r:id="rId75"/>
    <p:sldId id="340" r:id="rId76"/>
    <p:sldId id="341" r:id="rId77"/>
    <p:sldId id="347" r:id="rId78"/>
    <p:sldId id="346" r:id="rId79"/>
    <p:sldId id="345" r:id="rId80"/>
    <p:sldId id="348" r:id="rId81"/>
    <p:sldId id="349" r:id="rId82"/>
    <p:sldId id="350" r:id="rId83"/>
    <p:sldId id="355" r:id="rId84"/>
    <p:sldId id="356" r:id="rId85"/>
    <p:sldId id="357" r:id="rId86"/>
    <p:sldId id="352" r:id="rId87"/>
    <p:sldId id="358" r:id="rId88"/>
    <p:sldId id="354" r:id="rId8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D01A51-1278-4D9B-BF96-A0565CC80DBE}" v="160" dt="2026-04-11T10:28:39.284"/>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yst layout 2 - Marker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James von Humboldt-Scotland" userId="1aff3f13-649b-4c50-ada4-0d69499f6d76" providerId="ADAL" clId="{C17C4778-4308-4467-B9D5-1C5B0BE63DE6}"/>
    <pc:docChg chg="delSld modSld">
      <pc:chgData name="Nicholas James von Humboldt-Scotland" userId="1aff3f13-649b-4c50-ada4-0d69499f6d76" providerId="ADAL" clId="{C17C4778-4308-4467-B9D5-1C5B0BE63DE6}" dt="2026-04-11T10:47:01.365" v="1" actId="47"/>
      <pc:docMkLst>
        <pc:docMk/>
      </pc:docMkLst>
      <pc:sldChg chg="modSp mod">
        <pc:chgData name="Nicholas James von Humboldt-Scotland" userId="1aff3f13-649b-4c50-ada4-0d69499f6d76" providerId="ADAL" clId="{C17C4778-4308-4467-B9D5-1C5B0BE63DE6}" dt="2026-04-11T10:46:51.429" v="0" actId="20577"/>
        <pc:sldMkLst>
          <pc:docMk/>
          <pc:sldMk cId="4048196071" sldId="323"/>
        </pc:sldMkLst>
        <pc:spChg chg="mod">
          <ac:chgData name="Nicholas James von Humboldt-Scotland" userId="1aff3f13-649b-4c50-ada4-0d69499f6d76" providerId="ADAL" clId="{C17C4778-4308-4467-B9D5-1C5B0BE63DE6}" dt="2026-04-11T10:46:51.429" v="0" actId="20577"/>
          <ac:spMkLst>
            <pc:docMk/>
            <pc:sldMk cId="4048196071" sldId="323"/>
            <ac:spMk id="2" creationId="{E8735E2D-1D91-304F-FA85-7EF64EB08E06}"/>
          </ac:spMkLst>
        </pc:spChg>
      </pc:sldChg>
      <pc:sldChg chg="del">
        <pc:chgData name="Nicholas James von Humboldt-Scotland" userId="1aff3f13-649b-4c50-ada4-0d69499f6d76" providerId="ADAL" clId="{C17C4778-4308-4467-B9D5-1C5B0BE63DE6}" dt="2026-04-11T10:47:01.365" v="1" actId="47"/>
        <pc:sldMkLst>
          <pc:docMk/>
          <pc:sldMk cId="285688454" sldId="3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54D10-0369-46D5-82CC-4C24BD5D9938}" type="datetimeFigureOut">
              <a:rPr lang="da-DK" smtClean="0"/>
              <a:t>11-04-2026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6D53C-2556-46E5-A4EA-E9ED279D998B}" type="slidenum">
              <a:rPr lang="da-DK" smtClean="0"/>
              <a:t>‹nr.›</a:t>
            </a:fld>
            <a:endParaRPr lang="da-DK"/>
          </a:p>
        </p:txBody>
      </p:sp>
    </p:spTree>
    <p:extLst>
      <p:ext uri="{BB962C8B-B14F-4D97-AF65-F5344CB8AC3E}">
        <p14:creationId xmlns:p14="http://schemas.microsoft.com/office/powerpoint/2010/main" val="2650816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atmus.dk/historisk-viden/danmark/nationalstaten-1849-1915/det-nye-folkestyre/systemskiftet-190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venstre.dk/partiet/venstres-historie/1901-systemskifte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6D53C-2556-46E5-A4EA-E9ED279D998B}" type="slidenum">
              <a:rPr lang="da-DK" smtClean="0"/>
              <a:t>1</a:t>
            </a:fld>
            <a:endParaRPr lang="da-DK"/>
          </a:p>
        </p:txBody>
      </p:sp>
    </p:spTree>
    <p:extLst>
      <p:ext uri="{BB962C8B-B14F-4D97-AF65-F5344CB8AC3E}">
        <p14:creationId xmlns:p14="http://schemas.microsoft.com/office/powerpoint/2010/main" val="3706477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D6D53C-2556-46E5-A4EA-E9ED279D998B}" type="slidenum">
              <a:rPr lang="da-DK" smtClean="0"/>
              <a:t>14</a:t>
            </a:fld>
            <a:endParaRPr lang="da-DK"/>
          </a:p>
        </p:txBody>
      </p:sp>
    </p:spTree>
    <p:extLst>
      <p:ext uri="{BB962C8B-B14F-4D97-AF65-F5344CB8AC3E}">
        <p14:creationId xmlns:p14="http://schemas.microsoft.com/office/powerpoint/2010/main" val="31865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45AE5-DFEE-27A7-DB7D-87E06E31FE8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53D5669-2B5A-A958-7EC0-DF89E4A9897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DCC6E38-E663-14DF-47BB-E28CA04071FA}"/>
              </a:ext>
            </a:extLst>
          </p:cNvPr>
          <p:cNvSpPr>
            <a:spLocks noGrp="1"/>
          </p:cNvSpPr>
          <p:nvPr>
            <p:ph type="body" idx="1"/>
          </p:nvPr>
        </p:nvSpPr>
        <p:spPr/>
        <p:txBody>
          <a:bodyPr/>
          <a:lstStyle/>
          <a:p>
            <a:r>
              <a:rPr lang="da-DK"/>
              <a:t>Tekst A: Google </a:t>
            </a:r>
            <a:r>
              <a:rPr lang="da-DK" err="1"/>
              <a:t>Gemini</a:t>
            </a:r>
            <a:r>
              <a:rPr lang="da-DK"/>
              <a:t> laver læserbrev</a:t>
            </a:r>
            <a:br>
              <a:rPr lang="da-DK"/>
            </a:br>
            <a:r>
              <a:rPr lang="da-DK"/>
              <a:t>tekst B: </a:t>
            </a:r>
            <a:r>
              <a:rPr lang="da-DK">
                <a:hlinkClick r:id="rId3"/>
              </a:rPr>
              <a:t>Systemskiftet 1901</a:t>
            </a:r>
            <a:r>
              <a:rPr lang="da-DK"/>
              <a:t> (</a:t>
            </a:r>
            <a:r>
              <a:rPr lang="da-DK" err="1"/>
              <a:t>natmus</a:t>
            </a:r>
            <a:r>
              <a:rPr lang="da-DK"/>
              <a:t>)</a:t>
            </a:r>
          </a:p>
          <a:p>
            <a:r>
              <a:rPr lang="da-DK"/>
              <a:t>Tekst C: </a:t>
            </a:r>
            <a:r>
              <a:rPr lang="da-DK">
                <a:hlinkClick r:id="rId4"/>
              </a:rPr>
              <a:t>1901: Systemskiftet</a:t>
            </a:r>
            <a:r>
              <a:rPr lang="da-DK"/>
              <a:t> (venstre)</a:t>
            </a:r>
          </a:p>
          <a:p>
            <a:r>
              <a:rPr lang="da-DK" err="1"/>
              <a:t>Tesk</a:t>
            </a:r>
            <a:r>
              <a:rPr lang="da-DK"/>
              <a:t> D: </a:t>
            </a:r>
            <a:r>
              <a:rPr lang="da-DK" err="1"/>
              <a:t>chatGPT</a:t>
            </a:r>
            <a:r>
              <a:rPr lang="da-DK"/>
              <a:t> laver manuskript til reality show</a:t>
            </a:r>
          </a:p>
          <a:p>
            <a:endParaRPr lang="da-DK"/>
          </a:p>
        </p:txBody>
      </p:sp>
      <p:sp>
        <p:nvSpPr>
          <p:cNvPr id="4" name="Pladsholder til slidenummer 3">
            <a:extLst>
              <a:ext uri="{FF2B5EF4-FFF2-40B4-BE49-F238E27FC236}">
                <a16:creationId xmlns:a16="http://schemas.microsoft.com/office/drawing/2014/main" id="{73B492A4-9DFB-64DB-784F-8FDD02C94D1D}"/>
              </a:ext>
            </a:extLst>
          </p:cNvPr>
          <p:cNvSpPr>
            <a:spLocks noGrp="1"/>
          </p:cNvSpPr>
          <p:nvPr>
            <p:ph type="sldNum" sz="quarter" idx="5"/>
          </p:nvPr>
        </p:nvSpPr>
        <p:spPr/>
        <p:txBody>
          <a:bodyPr/>
          <a:lstStyle/>
          <a:p>
            <a:fld id="{0DD6D53C-2556-46E5-A4EA-E9ED279D998B}" type="slidenum">
              <a:rPr lang="da-DK" smtClean="0"/>
              <a:t>15</a:t>
            </a:fld>
            <a:endParaRPr lang="da-DK"/>
          </a:p>
        </p:txBody>
      </p:sp>
    </p:spTree>
    <p:extLst>
      <p:ext uri="{BB962C8B-B14F-4D97-AF65-F5344CB8AC3E}">
        <p14:creationId xmlns:p14="http://schemas.microsoft.com/office/powerpoint/2010/main" val="1133443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8B6E1-8C7A-9DD9-F81D-816D529FD14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6F2543D-2320-79B8-2C8C-EC0DAC7D50B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D648D9E-36AF-6709-AD19-81B3D4ECE27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0C4D0E5-7301-E526-379A-A290528FEB11}"/>
              </a:ext>
            </a:extLst>
          </p:cNvPr>
          <p:cNvSpPr>
            <a:spLocks noGrp="1"/>
          </p:cNvSpPr>
          <p:nvPr>
            <p:ph type="sldNum" sz="quarter" idx="5"/>
          </p:nvPr>
        </p:nvSpPr>
        <p:spPr/>
        <p:txBody>
          <a:bodyPr/>
          <a:lstStyle/>
          <a:p>
            <a:fld id="{0DD6D53C-2556-46E5-A4EA-E9ED279D998B}" type="slidenum">
              <a:rPr lang="da-DK" smtClean="0"/>
              <a:t>20</a:t>
            </a:fld>
            <a:endParaRPr lang="da-DK"/>
          </a:p>
        </p:txBody>
      </p:sp>
    </p:spTree>
    <p:extLst>
      <p:ext uri="{BB962C8B-B14F-4D97-AF65-F5344CB8AC3E}">
        <p14:creationId xmlns:p14="http://schemas.microsoft.com/office/powerpoint/2010/main" val="3320300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757DB-11C5-DE81-863E-195D9EACA7E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A3F937A-CDA0-70CC-AAEB-AD3ADFC63E5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35DCAE3-4143-2992-24DA-EDDA5732E8DF}"/>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525C745-83BF-8EC6-258A-85EDE61F739C}"/>
              </a:ext>
            </a:extLst>
          </p:cNvPr>
          <p:cNvSpPr>
            <a:spLocks noGrp="1"/>
          </p:cNvSpPr>
          <p:nvPr>
            <p:ph type="sldNum" sz="quarter" idx="5"/>
          </p:nvPr>
        </p:nvSpPr>
        <p:spPr/>
        <p:txBody>
          <a:bodyPr/>
          <a:lstStyle/>
          <a:p>
            <a:fld id="{0DD6D53C-2556-46E5-A4EA-E9ED279D998B}" type="slidenum">
              <a:rPr lang="da-DK" smtClean="0"/>
              <a:t>21</a:t>
            </a:fld>
            <a:endParaRPr lang="da-DK"/>
          </a:p>
        </p:txBody>
      </p:sp>
    </p:spTree>
    <p:extLst>
      <p:ext uri="{BB962C8B-B14F-4D97-AF65-F5344CB8AC3E}">
        <p14:creationId xmlns:p14="http://schemas.microsoft.com/office/powerpoint/2010/main" val="85693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FEC82-C451-93D4-9A47-2C53FD2CFE5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2D316C0-89DC-FB01-EFCD-2FA0120E2D0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0E5FAC3-2239-BF14-DDFA-0088A314426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8CA8DCC5-A25C-0CA3-5325-D3D60CE014B6}"/>
              </a:ext>
            </a:extLst>
          </p:cNvPr>
          <p:cNvSpPr>
            <a:spLocks noGrp="1"/>
          </p:cNvSpPr>
          <p:nvPr>
            <p:ph type="sldNum" sz="quarter" idx="5"/>
          </p:nvPr>
        </p:nvSpPr>
        <p:spPr/>
        <p:txBody>
          <a:bodyPr/>
          <a:lstStyle/>
          <a:p>
            <a:fld id="{0DD6D53C-2556-46E5-A4EA-E9ED279D998B}" type="slidenum">
              <a:rPr lang="da-DK" smtClean="0"/>
              <a:t>22</a:t>
            </a:fld>
            <a:endParaRPr lang="da-DK"/>
          </a:p>
        </p:txBody>
      </p:sp>
    </p:spTree>
    <p:extLst>
      <p:ext uri="{BB962C8B-B14F-4D97-AF65-F5344CB8AC3E}">
        <p14:creationId xmlns:p14="http://schemas.microsoft.com/office/powerpoint/2010/main" val="30738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BB428-5F0C-6E68-F241-DA84240075C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2CACC0E-F42F-5050-8756-73BBF3E7B57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DAA7E9B-B3ED-958A-E257-387D64D5204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FC272D1-24D8-BE00-8600-E9CBAEA841CB}"/>
              </a:ext>
            </a:extLst>
          </p:cNvPr>
          <p:cNvSpPr>
            <a:spLocks noGrp="1"/>
          </p:cNvSpPr>
          <p:nvPr>
            <p:ph type="sldNum" sz="quarter" idx="5"/>
          </p:nvPr>
        </p:nvSpPr>
        <p:spPr/>
        <p:txBody>
          <a:bodyPr/>
          <a:lstStyle/>
          <a:p>
            <a:fld id="{0DD6D53C-2556-46E5-A4EA-E9ED279D998B}" type="slidenum">
              <a:rPr lang="da-DK" smtClean="0"/>
              <a:t>23</a:t>
            </a:fld>
            <a:endParaRPr lang="da-DK"/>
          </a:p>
        </p:txBody>
      </p:sp>
    </p:spTree>
    <p:extLst>
      <p:ext uri="{BB962C8B-B14F-4D97-AF65-F5344CB8AC3E}">
        <p14:creationId xmlns:p14="http://schemas.microsoft.com/office/powerpoint/2010/main" val="201675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9FC3F-55EA-34AC-9DFE-C65F24A47D6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BA2EEE7-E10A-D0C1-45B4-10A34571159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1CF7562-9B73-1BE9-52CA-1F5DCD7D59A4}"/>
              </a:ext>
            </a:extLst>
          </p:cNvPr>
          <p:cNvSpPr>
            <a:spLocks noGrp="1"/>
          </p:cNvSpPr>
          <p:nvPr>
            <p:ph type="body" idx="1"/>
          </p:nvPr>
        </p:nvSpPr>
        <p:spPr/>
        <p:txBody>
          <a:bodyPr/>
          <a:lstStyle/>
          <a:p>
            <a:r>
              <a:rPr lang="da-DK"/>
              <a:t>Video 1: </a:t>
            </a:r>
            <a:br>
              <a:rPr lang="da-DK"/>
            </a:br>
            <a:r>
              <a:rPr lang="da-DK" b="1"/>
              <a:t>B – At håndhæve love og dømme i retssager</a:t>
            </a:r>
            <a:endParaRPr lang="da-DK"/>
          </a:p>
          <a:p>
            <a:r>
              <a:rPr lang="da-DK" b="1"/>
              <a:t>C – Højesteret</a:t>
            </a:r>
            <a:endParaRPr lang="da-DK"/>
          </a:p>
          <a:p>
            <a:r>
              <a:rPr lang="da-DK" b="1"/>
              <a:t>B – At de træffer afgørelser uden politisk indblanding</a:t>
            </a:r>
            <a:endParaRPr lang="da-DK"/>
          </a:p>
          <a:p>
            <a:r>
              <a:rPr lang="da-DK" b="1"/>
              <a:t>C – Byretten</a:t>
            </a:r>
            <a:endParaRPr lang="da-DK"/>
          </a:p>
          <a:p>
            <a:r>
              <a:rPr lang="da-DK" b="1"/>
              <a:t>C – Appel</a:t>
            </a:r>
            <a:endParaRPr lang="da-DK"/>
          </a:p>
          <a:p>
            <a:endParaRPr lang="da-DK"/>
          </a:p>
        </p:txBody>
      </p:sp>
      <p:sp>
        <p:nvSpPr>
          <p:cNvPr id="4" name="Pladsholder til slidenummer 3">
            <a:extLst>
              <a:ext uri="{FF2B5EF4-FFF2-40B4-BE49-F238E27FC236}">
                <a16:creationId xmlns:a16="http://schemas.microsoft.com/office/drawing/2014/main" id="{71B2A171-3588-C037-D8DF-7374D76BBC75}"/>
              </a:ext>
            </a:extLst>
          </p:cNvPr>
          <p:cNvSpPr>
            <a:spLocks noGrp="1"/>
          </p:cNvSpPr>
          <p:nvPr>
            <p:ph type="sldNum" sz="quarter" idx="5"/>
          </p:nvPr>
        </p:nvSpPr>
        <p:spPr/>
        <p:txBody>
          <a:bodyPr/>
          <a:lstStyle/>
          <a:p>
            <a:fld id="{0DD6D53C-2556-46E5-A4EA-E9ED279D998B}" type="slidenum">
              <a:rPr lang="da-DK" smtClean="0"/>
              <a:t>24</a:t>
            </a:fld>
            <a:endParaRPr lang="da-DK"/>
          </a:p>
        </p:txBody>
      </p:sp>
    </p:spTree>
    <p:extLst>
      <p:ext uri="{BB962C8B-B14F-4D97-AF65-F5344CB8AC3E}">
        <p14:creationId xmlns:p14="http://schemas.microsoft.com/office/powerpoint/2010/main" val="1617283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530A4-A97D-A34E-F87B-82D6063FFA8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8D158F6-CDBC-5509-2801-CFA8B8D8DDE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0B8B8D4-F64C-ABDC-4F7C-AF9C948CF74D}"/>
              </a:ext>
            </a:extLst>
          </p:cNvPr>
          <p:cNvSpPr>
            <a:spLocks noGrp="1"/>
          </p:cNvSpPr>
          <p:nvPr>
            <p:ph type="body" idx="1"/>
          </p:nvPr>
        </p:nvSpPr>
        <p:spPr/>
        <p:txBody>
          <a:bodyPr/>
          <a:lstStyle/>
          <a:p>
            <a:r>
              <a:rPr lang="da-DK"/>
              <a:t>Video 1: </a:t>
            </a:r>
            <a:br>
              <a:rPr lang="da-DK"/>
            </a:br>
            <a:r>
              <a:rPr lang="da-DK" b="1"/>
              <a:t>B – At håndhæve love og dømme i retssager</a:t>
            </a:r>
            <a:endParaRPr lang="da-DK"/>
          </a:p>
          <a:p>
            <a:r>
              <a:rPr lang="da-DK" b="1"/>
              <a:t>C – Højesteret</a:t>
            </a:r>
            <a:endParaRPr lang="da-DK"/>
          </a:p>
          <a:p>
            <a:r>
              <a:rPr lang="da-DK" b="1"/>
              <a:t>B – At de træffer afgørelser uden politisk indblanding</a:t>
            </a:r>
            <a:endParaRPr lang="da-DK"/>
          </a:p>
          <a:p>
            <a:r>
              <a:rPr lang="da-DK" b="1"/>
              <a:t>C – Byretten</a:t>
            </a:r>
            <a:endParaRPr lang="da-DK"/>
          </a:p>
          <a:p>
            <a:r>
              <a:rPr lang="da-DK" b="1"/>
              <a:t>C – Appel</a:t>
            </a:r>
            <a:endParaRPr lang="da-DK"/>
          </a:p>
          <a:p>
            <a:endParaRPr lang="da-DK"/>
          </a:p>
        </p:txBody>
      </p:sp>
      <p:sp>
        <p:nvSpPr>
          <p:cNvPr id="4" name="Pladsholder til slidenummer 3">
            <a:extLst>
              <a:ext uri="{FF2B5EF4-FFF2-40B4-BE49-F238E27FC236}">
                <a16:creationId xmlns:a16="http://schemas.microsoft.com/office/drawing/2014/main" id="{8D2EF3E4-0841-0C98-93F2-3B31A4F1536C}"/>
              </a:ext>
            </a:extLst>
          </p:cNvPr>
          <p:cNvSpPr>
            <a:spLocks noGrp="1"/>
          </p:cNvSpPr>
          <p:nvPr>
            <p:ph type="sldNum" sz="quarter" idx="5"/>
          </p:nvPr>
        </p:nvSpPr>
        <p:spPr/>
        <p:txBody>
          <a:bodyPr/>
          <a:lstStyle/>
          <a:p>
            <a:fld id="{0DD6D53C-2556-46E5-A4EA-E9ED279D998B}" type="slidenum">
              <a:rPr lang="da-DK" smtClean="0"/>
              <a:t>25</a:t>
            </a:fld>
            <a:endParaRPr lang="da-DK"/>
          </a:p>
        </p:txBody>
      </p:sp>
    </p:spTree>
    <p:extLst>
      <p:ext uri="{BB962C8B-B14F-4D97-AF65-F5344CB8AC3E}">
        <p14:creationId xmlns:p14="http://schemas.microsoft.com/office/powerpoint/2010/main" val="2036745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B88B-06B3-1F31-44B4-9D97BE14029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FCAAABA-05DF-5881-8D5A-01B46E8CE51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78F6E9D-0E67-E141-810F-4FE26F98E412}"/>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CED9E43-CC50-CCA9-E6C4-0269381CB170}"/>
              </a:ext>
            </a:extLst>
          </p:cNvPr>
          <p:cNvSpPr>
            <a:spLocks noGrp="1"/>
          </p:cNvSpPr>
          <p:nvPr>
            <p:ph type="sldNum" sz="quarter" idx="5"/>
          </p:nvPr>
        </p:nvSpPr>
        <p:spPr/>
        <p:txBody>
          <a:bodyPr/>
          <a:lstStyle/>
          <a:p>
            <a:fld id="{0DD6D53C-2556-46E5-A4EA-E9ED279D998B}" type="slidenum">
              <a:rPr lang="da-DK" smtClean="0"/>
              <a:t>31</a:t>
            </a:fld>
            <a:endParaRPr lang="da-DK"/>
          </a:p>
        </p:txBody>
      </p:sp>
    </p:spTree>
    <p:extLst>
      <p:ext uri="{BB962C8B-B14F-4D97-AF65-F5344CB8AC3E}">
        <p14:creationId xmlns:p14="http://schemas.microsoft.com/office/powerpoint/2010/main" val="121454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48BFC-2D08-7735-F69B-DBFF391115D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72D63DA-9DE6-A25C-2BCB-1EFAE40881A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E6124B1-311D-2140-090A-E193181C3AE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BAAD43A-4F13-7C44-9D5B-52DF691C1685}"/>
              </a:ext>
            </a:extLst>
          </p:cNvPr>
          <p:cNvSpPr>
            <a:spLocks noGrp="1"/>
          </p:cNvSpPr>
          <p:nvPr>
            <p:ph type="sldNum" sz="quarter" idx="5"/>
          </p:nvPr>
        </p:nvSpPr>
        <p:spPr/>
        <p:txBody>
          <a:bodyPr/>
          <a:lstStyle/>
          <a:p>
            <a:fld id="{0DD6D53C-2556-46E5-A4EA-E9ED279D998B}" type="slidenum">
              <a:rPr lang="da-DK" smtClean="0"/>
              <a:t>32</a:t>
            </a:fld>
            <a:endParaRPr lang="da-DK"/>
          </a:p>
        </p:txBody>
      </p:sp>
    </p:spTree>
    <p:extLst>
      <p:ext uri="{BB962C8B-B14F-4D97-AF65-F5344CB8AC3E}">
        <p14:creationId xmlns:p14="http://schemas.microsoft.com/office/powerpoint/2010/main" val="2290658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17085-8DF7-9733-9EA5-913E3797E02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F9F3ED3-1FD6-81E0-F848-7E1F4DAF962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3A4200E-5DCD-738E-2E73-76CD59BDEFC5}"/>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1518FE6-7129-92B9-AD44-CE484C837FCE}"/>
              </a:ext>
            </a:extLst>
          </p:cNvPr>
          <p:cNvSpPr>
            <a:spLocks noGrp="1"/>
          </p:cNvSpPr>
          <p:nvPr>
            <p:ph type="sldNum" sz="quarter" idx="5"/>
          </p:nvPr>
        </p:nvSpPr>
        <p:spPr/>
        <p:txBody>
          <a:bodyPr/>
          <a:lstStyle/>
          <a:p>
            <a:fld id="{0DD6D53C-2556-46E5-A4EA-E9ED279D998B}" type="slidenum">
              <a:rPr lang="da-DK" smtClean="0"/>
              <a:t>2</a:t>
            </a:fld>
            <a:endParaRPr lang="da-DK"/>
          </a:p>
        </p:txBody>
      </p:sp>
    </p:spTree>
    <p:extLst>
      <p:ext uri="{BB962C8B-B14F-4D97-AF65-F5344CB8AC3E}">
        <p14:creationId xmlns:p14="http://schemas.microsoft.com/office/powerpoint/2010/main" val="911452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5A2AB-4097-63FF-0498-0D100393F39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CA0FE9B-212C-FE4F-6174-58B8752E8BB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8B9C810-7562-DCD5-EA2B-8A6783B370F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CE0FCFF-DDE0-0C51-B431-9DC398DE14C0}"/>
              </a:ext>
            </a:extLst>
          </p:cNvPr>
          <p:cNvSpPr>
            <a:spLocks noGrp="1"/>
          </p:cNvSpPr>
          <p:nvPr>
            <p:ph type="sldNum" sz="quarter" idx="5"/>
          </p:nvPr>
        </p:nvSpPr>
        <p:spPr/>
        <p:txBody>
          <a:bodyPr/>
          <a:lstStyle/>
          <a:p>
            <a:fld id="{0DD6D53C-2556-46E5-A4EA-E9ED279D998B}" type="slidenum">
              <a:rPr lang="da-DK" smtClean="0"/>
              <a:t>33</a:t>
            </a:fld>
            <a:endParaRPr lang="da-DK"/>
          </a:p>
        </p:txBody>
      </p:sp>
    </p:spTree>
    <p:extLst>
      <p:ext uri="{BB962C8B-B14F-4D97-AF65-F5344CB8AC3E}">
        <p14:creationId xmlns:p14="http://schemas.microsoft.com/office/powerpoint/2010/main" val="3823280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C362D-F37F-53AE-F54F-75555C2905C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73D0F82-8C6B-E6ED-F7FF-CD5C9BC8888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3218629-CD1A-8BC1-AD36-CDB5764B9AC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D83FA5DC-15B0-AE59-BC29-53525FB38FF2}"/>
              </a:ext>
            </a:extLst>
          </p:cNvPr>
          <p:cNvSpPr>
            <a:spLocks noGrp="1"/>
          </p:cNvSpPr>
          <p:nvPr>
            <p:ph type="sldNum" sz="quarter" idx="5"/>
          </p:nvPr>
        </p:nvSpPr>
        <p:spPr/>
        <p:txBody>
          <a:bodyPr/>
          <a:lstStyle/>
          <a:p>
            <a:fld id="{0DD6D53C-2556-46E5-A4EA-E9ED279D998B}" type="slidenum">
              <a:rPr lang="da-DK" smtClean="0"/>
              <a:t>35</a:t>
            </a:fld>
            <a:endParaRPr lang="da-DK"/>
          </a:p>
        </p:txBody>
      </p:sp>
    </p:spTree>
    <p:extLst>
      <p:ext uri="{BB962C8B-B14F-4D97-AF65-F5344CB8AC3E}">
        <p14:creationId xmlns:p14="http://schemas.microsoft.com/office/powerpoint/2010/main" val="2016466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E7455-3919-7798-805E-D85A7DE0275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CEAAEA9-A4C2-2CE3-F4FF-FEBFC93C270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8822E70-A4B2-A946-13E9-DC52B39BBBA2}"/>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B2E6370-DD06-BCE9-D868-76854FC6D12D}"/>
              </a:ext>
            </a:extLst>
          </p:cNvPr>
          <p:cNvSpPr>
            <a:spLocks noGrp="1"/>
          </p:cNvSpPr>
          <p:nvPr>
            <p:ph type="sldNum" sz="quarter" idx="5"/>
          </p:nvPr>
        </p:nvSpPr>
        <p:spPr/>
        <p:txBody>
          <a:bodyPr/>
          <a:lstStyle/>
          <a:p>
            <a:fld id="{0DD6D53C-2556-46E5-A4EA-E9ED279D998B}" type="slidenum">
              <a:rPr lang="da-DK" smtClean="0"/>
              <a:t>40</a:t>
            </a:fld>
            <a:endParaRPr lang="da-DK"/>
          </a:p>
        </p:txBody>
      </p:sp>
    </p:spTree>
    <p:extLst>
      <p:ext uri="{BB962C8B-B14F-4D97-AF65-F5344CB8AC3E}">
        <p14:creationId xmlns:p14="http://schemas.microsoft.com/office/powerpoint/2010/main" val="1087975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DA8E3-EB0D-8C4C-C1D0-DAFE4F02813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8FDDD7F-2B3D-49FF-313B-3BC6CA324B2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7273B82-C7DD-9018-CD8B-82752B119B09}"/>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61AC3B2-B609-F40E-1562-4EEA9055EA40}"/>
              </a:ext>
            </a:extLst>
          </p:cNvPr>
          <p:cNvSpPr>
            <a:spLocks noGrp="1"/>
          </p:cNvSpPr>
          <p:nvPr>
            <p:ph type="sldNum" sz="quarter" idx="5"/>
          </p:nvPr>
        </p:nvSpPr>
        <p:spPr/>
        <p:txBody>
          <a:bodyPr/>
          <a:lstStyle/>
          <a:p>
            <a:fld id="{0DD6D53C-2556-46E5-A4EA-E9ED279D998B}" type="slidenum">
              <a:rPr lang="da-DK" smtClean="0"/>
              <a:t>41</a:t>
            </a:fld>
            <a:endParaRPr lang="da-DK"/>
          </a:p>
        </p:txBody>
      </p:sp>
    </p:spTree>
    <p:extLst>
      <p:ext uri="{BB962C8B-B14F-4D97-AF65-F5344CB8AC3E}">
        <p14:creationId xmlns:p14="http://schemas.microsoft.com/office/powerpoint/2010/main" val="736954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B5073-0375-C425-70C9-184AB415A9F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9A17ACF-E3AA-C56A-2D6E-42C0DE6F4C5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148692F-B392-1329-A4C0-3EC24B7B45DF}"/>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010F6E11-9C44-AF75-27CA-A5F27B0BE917}"/>
              </a:ext>
            </a:extLst>
          </p:cNvPr>
          <p:cNvSpPr>
            <a:spLocks noGrp="1"/>
          </p:cNvSpPr>
          <p:nvPr>
            <p:ph type="sldNum" sz="quarter" idx="5"/>
          </p:nvPr>
        </p:nvSpPr>
        <p:spPr/>
        <p:txBody>
          <a:bodyPr/>
          <a:lstStyle/>
          <a:p>
            <a:fld id="{0DD6D53C-2556-46E5-A4EA-E9ED279D998B}" type="slidenum">
              <a:rPr lang="da-DK" smtClean="0"/>
              <a:t>42</a:t>
            </a:fld>
            <a:endParaRPr lang="da-DK"/>
          </a:p>
        </p:txBody>
      </p:sp>
    </p:spTree>
    <p:extLst>
      <p:ext uri="{BB962C8B-B14F-4D97-AF65-F5344CB8AC3E}">
        <p14:creationId xmlns:p14="http://schemas.microsoft.com/office/powerpoint/2010/main" val="1180172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4C5D6-3BA4-FD84-770F-801FF817AFF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4DED37D-2369-75E3-445A-412E66A863C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4102A65-8BAB-4087-05CC-E8FB64BD752F}"/>
              </a:ext>
            </a:extLst>
          </p:cNvPr>
          <p:cNvSpPr>
            <a:spLocks noGrp="1"/>
          </p:cNvSpPr>
          <p:nvPr>
            <p:ph type="body" idx="1"/>
          </p:nvPr>
        </p:nvSpPr>
        <p:spPr/>
        <p:txBody>
          <a:bodyPr/>
          <a:lstStyle/>
          <a:p>
            <a:r>
              <a:rPr lang="da-DK"/>
              <a:t>Man må sige alt i Danmark uden konsekvenser ❌</a:t>
            </a:r>
          </a:p>
          <a:p>
            <a:r>
              <a:rPr lang="da-DK"/>
              <a:t>Man må kritisere regeringen offentligt ✅</a:t>
            </a:r>
          </a:p>
          <a:p>
            <a:r>
              <a:rPr lang="da-DK"/>
              <a:t>Staten må lukke en avis ❌</a:t>
            </a:r>
          </a:p>
          <a:p>
            <a:r>
              <a:rPr lang="da-DK"/>
              <a:t>Man har religionsfrihed i Danmark ✅</a:t>
            </a:r>
          </a:p>
        </p:txBody>
      </p:sp>
      <p:sp>
        <p:nvSpPr>
          <p:cNvPr id="4" name="Pladsholder til slidenummer 3">
            <a:extLst>
              <a:ext uri="{FF2B5EF4-FFF2-40B4-BE49-F238E27FC236}">
                <a16:creationId xmlns:a16="http://schemas.microsoft.com/office/drawing/2014/main" id="{56829A09-C691-9E79-3AD9-0786B65692D2}"/>
              </a:ext>
            </a:extLst>
          </p:cNvPr>
          <p:cNvSpPr>
            <a:spLocks noGrp="1"/>
          </p:cNvSpPr>
          <p:nvPr>
            <p:ph type="sldNum" sz="quarter" idx="5"/>
          </p:nvPr>
        </p:nvSpPr>
        <p:spPr/>
        <p:txBody>
          <a:bodyPr/>
          <a:lstStyle/>
          <a:p>
            <a:fld id="{0DD6D53C-2556-46E5-A4EA-E9ED279D998B}" type="slidenum">
              <a:rPr lang="da-DK" smtClean="0"/>
              <a:t>43</a:t>
            </a:fld>
            <a:endParaRPr lang="da-DK"/>
          </a:p>
        </p:txBody>
      </p:sp>
    </p:spTree>
    <p:extLst>
      <p:ext uri="{BB962C8B-B14F-4D97-AF65-F5344CB8AC3E}">
        <p14:creationId xmlns:p14="http://schemas.microsoft.com/office/powerpoint/2010/main" val="2820535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90D9C-4C98-6889-68A9-20831776884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65465AA-18D8-1B1B-0E30-27F80D29C95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B16E38A-BE5D-2A00-51D3-6EEDABD75F8A}"/>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576A43F-C66E-B524-A5FE-7E861CA07C6B}"/>
              </a:ext>
            </a:extLst>
          </p:cNvPr>
          <p:cNvSpPr>
            <a:spLocks noGrp="1"/>
          </p:cNvSpPr>
          <p:nvPr>
            <p:ph type="sldNum" sz="quarter" idx="5"/>
          </p:nvPr>
        </p:nvSpPr>
        <p:spPr/>
        <p:txBody>
          <a:bodyPr/>
          <a:lstStyle/>
          <a:p>
            <a:fld id="{0DD6D53C-2556-46E5-A4EA-E9ED279D998B}" type="slidenum">
              <a:rPr lang="da-DK" smtClean="0"/>
              <a:t>44</a:t>
            </a:fld>
            <a:endParaRPr lang="da-DK"/>
          </a:p>
        </p:txBody>
      </p:sp>
    </p:spTree>
    <p:extLst>
      <p:ext uri="{BB962C8B-B14F-4D97-AF65-F5344CB8AC3E}">
        <p14:creationId xmlns:p14="http://schemas.microsoft.com/office/powerpoint/2010/main" val="4088361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F2949-6471-0D68-7C1C-FBF0D6056A2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C5B54C5-1F30-4BB7-90F7-6148F659113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989FD52-0139-43CD-3AE9-80E6E96AFB9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87EDDE0-9B4D-D602-D43B-9A02D9B138D6}"/>
              </a:ext>
            </a:extLst>
          </p:cNvPr>
          <p:cNvSpPr>
            <a:spLocks noGrp="1"/>
          </p:cNvSpPr>
          <p:nvPr>
            <p:ph type="sldNum" sz="quarter" idx="5"/>
          </p:nvPr>
        </p:nvSpPr>
        <p:spPr/>
        <p:txBody>
          <a:bodyPr/>
          <a:lstStyle/>
          <a:p>
            <a:fld id="{0DD6D53C-2556-46E5-A4EA-E9ED279D998B}" type="slidenum">
              <a:rPr lang="da-DK" smtClean="0"/>
              <a:t>49</a:t>
            </a:fld>
            <a:endParaRPr lang="da-DK"/>
          </a:p>
        </p:txBody>
      </p:sp>
    </p:spTree>
    <p:extLst>
      <p:ext uri="{BB962C8B-B14F-4D97-AF65-F5344CB8AC3E}">
        <p14:creationId xmlns:p14="http://schemas.microsoft.com/office/powerpoint/2010/main" val="2462642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E3BCD-F961-95A4-FB1B-D9DB1D8DEE3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0EFF200-7C77-5B20-9AF3-60E7D055E32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E32D6B4-5350-2841-AFE3-FED7AE28EBA5}"/>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AEC611F-DEB6-4C05-418E-878A6EC5AE1B}"/>
              </a:ext>
            </a:extLst>
          </p:cNvPr>
          <p:cNvSpPr>
            <a:spLocks noGrp="1"/>
          </p:cNvSpPr>
          <p:nvPr>
            <p:ph type="sldNum" sz="quarter" idx="5"/>
          </p:nvPr>
        </p:nvSpPr>
        <p:spPr/>
        <p:txBody>
          <a:bodyPr/>
          <a:lstStyle/>
          <a:p>
            <a:fld id="{0DD6D53C-2556-46E5-A4EA-E9ED279D998B}" type="slidenum">
              <a:rPr lang="da-DK" smtClean="0"/>
              <a:t>50</a:t>
            </a:fld>
            <a:endParaRPr lang="da-DK"/>
          </a:p>
        </p:txBody>
      </p:sp>
    </p:spTree>
    <p:extLst>
      <p:ext uri="{BB962C8B-B14F-4D97-AF65-F5344CB8AC3E}">
        <p14:creationId xmlns:p14="http://schemas.microsoft.com/office/powerpoint/2010/main" val="3117945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6CD26-D21B-9747-AB29-61D7E56A1B8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FDABA2E-EFB7-555E-1C03-E1DCC5650F5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187E9DE-5E65-5E11-6FBB-64ED60085BB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9DCD63E-667C-1654-823D-14538EA69C52}"/>
              </a:ext>
            </a:extLst>
          </p:cNvPr>
          <p:cNvSpPr>
            <a:spLocks noGrp="1"/>
          </p:cNvSpPr>
          <p:nvPr>
            <p:ph type="sldNum" sz="quarter" idx="5"/>
          </p:nvPr>
        </p:nvSpPr>
        <p:spPr/>
        <p:txBody>
          <a:bodyPr/>
          <a:lstStyle/>
          <a:p>
            <a:fld id="{0DD6D53C-2556-46E5-A4EA-E9ED279D998B}" type="slidenum">
              <a:rPr lang="da-DK" smtClean="0"/>
              <a:t>51</a:t>
            </a:fld>
            <a:endParaRPr lang="da-DK"/>
          </a:p>
        </p:txBody>
      </p:sp>
    </p:spTree>
    <p:extLst>
      <p:ext uri="{BB962C8B-B14F-4D97-AF65-F5344CB8AC3E}">
        <p14:creationId xmlns:p14="http://schemas.microsoft.com/office/powerpoint/2010/main" val="4041553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979FC-F3C5-7D58-46DE-9DD7730A3C0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8456715-72BD-0B4D-8B56-82F8D83FB9D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4C48EBD-BC50-D0BE-14F5-D3D2FEF0B79B}"/>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701F4C8E-0806-BB30-0943-1EB7384C6F81}"/>
              </a:ext>
            </a:extLst>
          </p:cNvPr>
          <p:cNvSpPr>
            <a:spLocks noGrp="1"/>
          </p:cNvSpPr>
          <p:nvPr>
            <p:ph type="sldNum" sz="quarter" idx="5"/>
          </p:nvPr>
        </p:nvSpPr>
        <p:spPr/>
        <p:txBody>
          <a:bodyPr/>
          <a:lstStyle/>
          <a:p>
            <a:fld id="{0DD6D53C-2556-46E5-A4EA-E9ED279D998B}" type="slidenum">
              <a:rPr lang="da-DK" smtClean="0"/>
              <a:t>3</a:t>
            </a:fld>
            <a:endParaRPr lang="da-DK"/>
          </a:p>
        </p:txBody>
      </p:sp>
    </p:spTree>
    <p:extLst>
      <p:ext uri="{BB962C8B-B14F-4D97-AF65-F5344CB8AC3E}">
        <p14:creationId xmlns:p14="http://schemas.microsoft.com/office/powerpoint/2010/main" val="3449724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B362D-7550-D5D1-2A31-8F964D6C232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211C44D-07A4-ABCC-8F35-B08A1E35B92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E55DD23-9617-FD1C-61E7-396663113813}"/>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FC24A50-7691-4D05-4F38-50E30048F91B}"/>
              </a:ext>
            </a:extLst>
          </p:cNvPr>
          <p:cNvSpPr>
            <a:spLocks noGrp="1"/>
          </p:cNvSpPr>
          <p:nvPr>
            <p:ph type="sldNum" sz="quarter" idx="5"/>
          </p:nvPr>
        </p:nvSpPr>
        <p:spPr/>
        <p:txBody>
          <a:bodyPr/>
          <a:lstStyle/>
          <a:p>
            <a:fld id="{0DD6D53C-2556-46E5-A4EA-E9ED279D998B}" type="slidenum">
              <a:rPr lang="da-DK" smtClean="0"/>
              <a:t>52</a:t>
            </a:fld>
            <a:endParaRPr lang="da-DK"/>
          </a:p>
        </p:txBody>
      </p:sp>
    </p:spTree>
    <p:extLst>
      <p:ext uri="{BB962C8B-B14F-4D97-AF65-F5344CB8AC3E}">
        <p14:creationId xmlns:p14="http://schemas.microsoft.com/office/powerpoint/2010/main" val="1490172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F015F-FD25-9BFB-4BB4-CDADD4FC9FB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F12CFFF-5EAE-AC62-D57B-A7997A9DD30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ECBE939-F7F4-FDBC-9C17-0113879223DF}"/>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22867B44-232A-4905-2049-B145ED9667D3}"/>
              </a:ext>
            </a:extLst>
          </p:cNvPr>
          <p:cNvSpPr>
            <a:spLocks noGrp="1"/>
          </p:cNvSpPr>
          <p:nvPr>
            <p:ph type="sldNum" sz="quarter" idx="5"/>
          </p:nvPr>
        </p:nvSpPr>
        <p:spPr/>
        <p:txBody>
          <a:bodyPr/>
          <a:lstStyle/>
          <a:p>
            <a:fld id="{0DD6D53C-2556-46E5-A4EA-E9ED279D998B}" type="slidenum">
              <a:rPr lang="da-DK" smtClean="0"/>
              <a:t>53</a:t>
            </a:fld>
            <a:endParaRPr lang="da-DK"/>
          </a:p>
        </p:txBody>
      </p:sp>
    </p:spTree>
    <p:extLst>
      <p:ext uri="{BB962C8B-B14F-4D97-AF65-F5344CB8AC3E}">
        <p14:creationId xmlns:p14="http://schemas.microsoft.com/office/powerpoint/2010/main" val="3204274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589DA-4FC3-D21A-AC6F-07C37E89144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D5A3801-175C-B669-F0FB-A6988D9FBFC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1A7ED0F-5368-D8C6-514F-4734CF296B49}"/>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3B032DD-CE74-C420-40FD-45344AAE39D5}"/>
              </a:ext>
            </a:extLst>
          </p:cNvPr>
          <p:cNvSpPr>
            <a:spLocks noGrp="1"/>
          </p:cNvSpPr>
          <p:nvPr>
            <p:ph type="sldNum" sz="quarter" idx="5"/>
          </p:nvPr>
        </p:nvSpPr>
        <p:spPr/>
        <p:txBody>
          <a:bodyPr/>
          <a:lstStyle/>
          <a:p>
            <a:fld id="{0DD6D53C-2556-46E5-A4EA-E9ED279D998B}" type="slidenum">
              <a:rPr lang="da-DK" smtClean="0"/>
              <a:t>54</a:t>
            </a:fld>
            <a:endParaRPr lang="da-DK"/>
          </a:p>
        </p:txBody>
      </p:sp>
    </p:spTree>
    <p:extLst>
      <p:ext uri="{BB962C8B-B14F-4D97-AF65-F5344CB8AC3E}">
        <p14:creationId xmlns:p14="http://schemas.microsoft.com/office/powerpoint/2010/main" val="3852120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E5F85-09EB-213D-E26A-6E086F3F3F0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96F06DC-CEB1-40DE-9C3F-699F6E8BD1A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F64CFBA-597C-57FA-5188-82563B4EAC92}"/>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D2325FF-BFDD-8B36-A838-4A4E327A4869}"/>
              </a:ext>
            </a:extLst>
          </p:cNvPr>
          <p:cNvSpPr>
            <a:spLocks noGrp="1"/>
          </p:cNvSpPr>
          <p:nvPr>
            <p:ph type="sldNum" sz="quarter" idx="5"/>
          </p:nvPr>
        </p:nvSpPr>
        <p:spPr/>
        <p:txBody>
          <a:bodyPr/>
          <a:lstStyle/>
          <a:p>
            <a:fld id="{0DD6D53C-2556-46E5-A4EA-E9ED279D998B}" type="slidenum">
              <a:rPr lang="da-DK" smtClean="0"/>
              <a:t>59</a:t>
            </a:fld>
            <a:endParaRPr lang="da-DK"/>
          </a:p>
        </p:txBody>
      </p:sp>
    </p:spTree>
    <p:extLst>
      <p:ext uri="{BB962C8B-B14F-4D97-AF65-F5344CB8AC3E}">
        <p14:creationId xmlns:p14="http://schemas.microsoft.com/office/powerpoint/2010/main" val="3721442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03628-58F3-BBD2-B608-07F639747EA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21BF9C1-8B24-2755-1D5D-CDC03F4EB12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9D0B850-4E15-D938-6F98-516CEC080E6F}"/>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4A90F82-E474-B6F5-1237-7C8F62C8693C}"/>
              </a:ext>
            </a:extLst>
          </p:cNvPr>
          <p:cNvSpPr>
            <a:spLocks noGrp="1"/>
          </p:cNvSpPr>
          <p:nvPr>
            <p:ph type="sldNum" sz="quarter" idx="5"/>
          </p:nvPr>
        </p:nvSpPr>
        <p:spPr/>
        <p:txBody>
          <a:bodyPr/>
          <a:lstStyle/>
          <a:p>
            <a:fld id="{0DD6D53C-2556-46E5-A4EA-E9ED279D998B}" type="slidenum">
              <a:rPr lang="da-DK" smtClean="0"/>
              <a:t>60</a:t>
            </a:fld>
            <a:endParaRPr lang="da-DK"/>
          </a:p>
        </p:txBody>
      </p:sp>
    </p:spTree>
    <p:extLst>
      <p:ext uri="{BB962C8B-B14F-4D97-AF65-F5344CB8AC3E}">
        <p14:creationId xmlns:p14="http://schemas.microsoft.com/office/powerpoint/2010/main" val="1791760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A36A3-0B93-0B2D-80D1-5A0F44E178E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9547516-15CB-9E34-C580-C4888F2A04F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4FE4E93-2985-9757-3137-2362714BE3E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EACDDCA-F8EF-EC63-2995-B7695516AADC}"/>
              </a:ext>
            </a:extLst>
          </p:cNvPr>
          <p:cNvSpPr>
            <a:spLocks noGrp="1"/>
          </p:cNvSpPr>
          <p:nvPr>
            <p:ph type="sldNum" sz="quarter" idx="5"/>
          </p:nvPr>
        </p:nvSpPr>
        <p:spPr/>
        <p:txBody>
          <a:bodyPr/>
          <a:lstStyle/>
          <a:p>
            <a:fld id="{0DD6D53C-2556-46E5-A4EA-E9ED279D998B}" type="slidenum">
              <a:rPr lang="da-DK" smtClean="0"/>
              <a:t>61</a:t>
            </a:fld>
            <a:endParaRPr lang="da-DK"/>
          </a:p>
        </p:txBody>
      </p:sp>
    </p:spTree>
    <p:extLst>
      <p:ext uri="{BB962C8B-B14F-4D97-AF65-F5344CB8AC3E}">
        <p14:creationId xmlns:p14="http://schemas.microsoft.com/office/powerpoint/2010/main" val="1296555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4F916-86D6-9C1A-9CA1-86A7E82778B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13FBF9D-C524-EE08-C3C0-EE362A5C049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C85AED3-7EF0-FE81-6656-3BDC26199E55}"/>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EFE6612-9EAA-2466-A979-D24D48CB3352}"/>
              </a:ext>
            </a:extLst>
          </p:cNvPr>
          <p:cNvSpPr>
            <a:spLocks noGrp="1"/>
          </p:cNvSpPr>
          <p:nvPr>
            <p:ph type="sldNum" sz="quarter" idx="5"/>
          </p:nvPr>
        </p:nvSpPr>
        <p:spPr/>
        <p:txBody>
          <a:bodyPr/>
          <a:lstStyle/>
          <a:p>
            <a:fld id="{0DD6D53C-2556-46E5-A4EA-E9ED279D998B}" type="slidenum">
              <a:rPr lang="da-DK" smtClean="0"/>
              <a:t>62</a:t>
            </a:fld>
            <a:endParaRPr lang="da-DK"/>
          </a:p>
        </p:txBody>
      </p:sp>
    </p:spTree>
    <p:extLst>
      <p:ext uri="{BB962C8B-B14F-4D97-AF65-F5344CB8AC3E}">
        <p14:creationId xmlns:p14="http://schemas.microsoft.com/office/powerpoint/2010/main" val="3408999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55774-9D0B-6ACA-5E44-7A2416C37AD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0F75BB2-6594-56FD-7C38-98EEA3CC7E2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5941011-9F4E-A3F8-0BE9-28A78A2F39CD}"/>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73B6D9A8-0668-F934-42AB-953075A3FCBD}"/>
              </a:ext>
            </a:extLst>
          </p:cNvPr>
          <p:cNvSpPr>
            <a:spLocks noGrp="1"/>
          </p:cNvSpPr>
          <p:nvPr>
            <p:ph type="sldNum" sz="quarter" idx="5"/>
          </p:nvPr>
        </p:nvSpPr>
        <p:spPr/>
        <p:txBody>
          <a:bodyPr/>
          <a:lstStyle/>
          <a:p>
            <a:fld id="{0DD6D53C-2556-46E5-A4EA-E9ED279D998B}" type="slidenum">
              <a:rPr lang="da-DK" smtClean="0"/>
              <a:t>63</a:t>
            </a:fld>
            <a:endParaRPr lang="da-DK"/>
          </a:p>
        </p:txBody>
      </p:sp>
    </p:spTree>
    <p:extLst>
      <p:ext uri="{BB962C8B-B14F-4D97-AF65-F5344CB8AC3E}">
        <p14:creationId xmlns:p14="http://schemas.microsoft.com/office/powerpoint/2010/main" val="226465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FB41C-24A7-A70C-AD68-7BB281D49D5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DE6F7E9-1047-C3B5-F0CD-142B06FC69C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4FC1B90-8CA9-6C7E-1A55-355D40383566}"/>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BEDA73DD-1156-E506-CB81-C3D302C328D9}"/>
              </a:ext>
            </a:extLst>
          </p:cNvPr>
          <p:cNvSpPr>
            <a:spLocks noGrp="1"/>
          </p:cNvSpPr>
          <p:nvPr>
            <p:ph type="sldNum" sz="quarter" idx="5"/>
          </p:nvPr>
        </p:nvSpPr>
        <p:spPr/>
        <p:txBody>
          <a:bodyPr/>
          <a:lstStyle/>
          <a:p>
            <a:fld id="{0DD6D53C-2556-46E5-A4EA-E9ED279D998B}" type="slidenum">
              <a:rPr lang="da-DK" smtClean="0"/>
              <a:t>64</a:t>
            </a:fld>
            <a:endParaRPr lang="da-DK"/>
          </a:p>
        </p:txBody>
      </p:sp>
    </p:spTree>
    <p:extLst>
      <p:ext uri="{BB962C8B-B14F-4D97-AF65-F5344CB8AC3E}">
        <p14:creationId xmlns:p14="http://schemas.microsoft.com/office/powerpoint/2010/main" val="1977912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2ED8-8107-57BA-865A-4D6E6422270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1E9D16F-5278-920A-7C31-B70F9199B68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E23FC47-CC83-2472-12A2-BB53D3B0BB1F}"/>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E44D93F0-E077-7FEF-348A-3BC26B981E25}"/>
              </a:ext>
            </a:extLst>
          </p:cNvPr>
          <p:cNvSpPr>
            <a:spLocks noGrp="1"/>
          </p:cNvSpPr>
          <p:nvPr>
            <p:ph type="sldNum" sz="quarter" idx="5"/>
          </p:nvPr>
        </p:nvSpPr>
        <p:spPr/>
        <p:txBody>
          <a:bodyPr/>
          <a:lstStyle/>
          <a:p>
            <a:fld id="{0DD6D53C-2556-46E5-A4EA-E9ED279D998B}" type="slidenum">
              <a:rPr lang="da-DK" smtClean="0"/>
              <a:t>65</a:t>
            </a:fld>
            <a:endParaRPr lang="da-DK"/>
          </a:p>
        </p:txBody>
      </p:sp>
    </p:spTree>
    <p:extLst>
      <p:ext uri="{BB962C8B-B14F-4D97-AF65-F5344CB8AC3E}">
        <p14:creationId xmlns:p14="http://schemas.microsoft.com/office/powerpoint/2010/main" val="101599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B6112-028A-916A-B129-D76BA8CF45D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0BE85FF-2754-ECC1-126D-6B0D47F6719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61444CA-C275-7788-C5D3-170093900E7B}"/>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85511D7-327C-3C81-DA9E-5C2FCA1742AF}"/>
              </a:ext>
            </a:extLst>
          </p:cNvPr>
          <p:cNvSpPr>
            <a:spLocks noGrp="1"/>
          </p:cNvSpPr>
          <p:nvPr>
            <p:ph type="sldNum" sz="quarter" idx="5"/>
          </p:nvPr>
        </p:nvSpPr>
        <p:spPr/>
        <p:txBody>
          <a:bodyPr/>
          <a:lstStyle/>
          <a:p>
            <a:fld id="{0DD6D53C-2556-46E5-A4EA-E9ED279D998B}" type="slidenum">
              <a:rPr lang="da-DK" smtClean="0"/>
              <a:t>4</a:t>
            </a:fld>
            <a:endParaRPr lang="da-DK"/>
          </a:p>
        </p:txBody>
      </p:sp>
    </p:spTree>
    <p:extLst>
      <p:ext uri="{BB962C8B-B14F-4D97-AF65-F5344CB8AC3E}">
        <p14:creationId xmlns:p14="http://schemas.microsoft.com/office/powerpoint/2010/main" val="1882541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6D53C-2556-46E5-A4EA-E9ED279D998B}" type="slidenum">
              <a:rPr lang="da-DK" smtClean="0"/>
              <a:t>69</a:t>
            </a:fld>
            <a:endParaRPr lang="da-DK"/>
          </a:p>
        </p:txBody>
      </p:sp>
    </p:spTree>
    <p:extLst>
      <p:ext uri="{BB962C8B-B14F-4D97-AF65-F5344CB8AC3E}">
        <p14:creationId xmlns:p14="http://schemas.microsoft.com/office/powerpoint/2010/main" val="2707517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0E9BD-109C-7AB6-1057-07F0428AB23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CE243AB-F602-F309-8219-EC995AFE7A9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A58F200-D84E-7306-B1E6-1D42F59EBC4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93C6185-00EC-5A99-C989-1A945CEE952A}"/>
              </a:ext>
            </a:extLst>
          </p:cNvPr>
          <p:cNvSpPr>
            <a:spLocks noGrp="1"/>
          </p:cNvSpPr>
          <p:nvPr>
            <p:ph type="sldNum" sz="quarter" idx="5"/>
          </p:nvPr>
        </p:nvSpPr>
        <p:spPr/>
        <p:txBody>
          <a:bodyPr/>
          <a:lstStyle/>
          <a:p>
            <a:fld id="{0DD6D53C-2556-46E5-A4EA-E9ED279D998B}" type="slidenum">
              <a:rPr lang="da-DK" smtClean="0"/>
              <a:t>70</a:t>
            </a:fld>
            <a:endParaRPr lang="da-DK"/>
          </a:p>
        </p:txBody>
      </p:sp>
    </p:spTree>
    <p:extLst>
      <p:ext uri="{BB962C8B-B14F-4D97-AF65-F5344CB8AC3E}">
        <p14:creationId xmlns:p14="http://schemas.microsoft.com/office/powerpoint/2010/main" val="3251145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B85E4-74DB-C457-75FF-BDFBFC61907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DAA4260-39F6-9EF7-1872-7AA4CA91F1B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030845E-CAB4-870E-CEEE-D9C1C73FBDE5}"/>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1079644-648A-B49B-24B5-7029C9867375}"/>
              </a:ext>
            </a:extLst>
          </p:cNvPr>
          <p:cNvSpPr>
            <a:spLocks noGrp="1"/>
          </p:cNvSpPr>
          <p:nvPr>
            <p:ph type="sldNum" sz="quarter" idx="5"/>
          </p:nvPr>
        </p:nvSpPr>
        <p:spPr/>
        <p:txBody>
          <a:bodyPr/>
          <a:lstStyle/>
          <a:p>
            <a:fld id="{0DD6D53C-2556-46E5-A4EA-E9ED279D998B}" type="slidenum">
              <a:rPr lang="da-DK" smtClean="0"/>
              <a:t>71</a:t>
            </a:fld>
            <a:endParaRPr lang="da-DK"/>
          </a:p>
        </p:txBody>
      </p:sp>
    </p:spTree>
    <p:extLst>
      <p:ext uri="{BB962C8B-B14F-4D97-AF65-F5344CB8AC3E}">
        <p14:creationId xmlns:p14="http://schemas.microsoft.com/office/powerpoint/2010/main" val="2509116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0C8C4-E22B-96ED-2B25-A9870715570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E6262ED-9F6C-BA6C-14E2-F8635065FB3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F88BBF1-7B4E-9D69-FAAB-DCFFC9CC9DF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B0F6533-2A2C-A8AC-3080-646099836D42}"/>
              </a:ext>
            </a:extLst>
          </p:cNvPr>
          <p:cNvSpPr>
            <a:spLocks noGrp="1"/>
          </p:cNvSpPr>
          <p:nvPr>
            <p:ph type="sldNum" sz="quarter" idx="5"/>
          </p:nvPr>
        </p:nvSpPr>
        <p:spPr/>
        <p:txBody>
          <a:bodyPr/>
          <a:lstStyle/>
          <a:p>
            <a:fld id="{0DD6D53C-2556-46E5-A4EA-E9ED279D998B}" type="slidenum">
              <a:rPr lang="da-DK" smtClean="0"/>
              <a:t>72</a:t>
            </a:fld>
            <a:endParaRPr lang="da-DK"/>
          </a:p>
        </p:txBody>
      </p:sp>
    </p:spTree>
    <p:extLst>
      <p:ext uri="{BB962C8B-B14F-4D97-AF65-F5344CB8AC3E}">
        <p14:creationId xmlns:p14="http://schemas.microsoft.com/office/powerpoint/2010/main" val="4173015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E4E7E-EB36-8FBC-478A-A921B1E7AAB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91D8A35-F9B5-655D-4622-8A58908DF22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EC7D9EB-3128-99E4-4629-B8B4F7E06F0C}"/>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DACAB14-4320-FA1F-671C-EA8385CF5062}"/>
              </a:ext>
            </a:extLst>
          </p:cNvPr>
          <p:cNvSpPr>
            <a:spLocks noGrp="1"/>
          </p:cNvSpPr>
          <p:nvPr>
            <p:ph type="sldNum" sz="quarter" idx="5"/>
          </p:nvPr>
        </p:nvSpPr>
        <p:spPr/>
        <p:txBody>
          <a:bodyPr/>
          <a:lstStyle/>
          <a:p>
            <a:fld id="{0DD6D53C-2556-46E5-A4EA-E9ED279D998B}" type="slidenum">
              <a:rPr lang="da-DK" smtClean="0"/>
              <a:t>73</a:t>
            </a:fld>
            <a:endParaRPr lang="da-DK"/>
          </a:p>
        </p:txBody>
      </p:sp>
    </p:spTree>
    <p:extLst>
      <p:ext uri="{BB962C8B-B14F-4D97-AF65-F5344CB8AC3E}">
        <p14:creationId xmlns:p14="http://schemas.microsoft.com/office/powerpoint/2010/main" val="22622791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2C53-D243-C813-91B6-99EBACBE7D7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C3FC2D1-2139-78C5-33A0-FFCB8701441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B2F595C-9AE6-DC30-CD90-C4B838CC561D}"/>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BD18730E-B9F0-29DE-553A-0B10D64B3CD5}"/>
              </a:ext>
            </a:extLst>
          </p:cNvPr>
          <p:cNvSpPr>
            <a:spLocks noGrp="1"/>
          </p:cNvSpPr>
          <p:nvPr>
            <p:ph type="sldNum" sz="quarter" idx="5"/>
          </p:nvPr>
        </p:nvSpPr>
        <p:spPr/>
        <p:txBody>
          <a:bodyPr/>
          <a:lstStyle/>
          <a:p>
            <a:fld id="{0DD6D53C-2556-46E5-A4EA-E9ED279D998B}" type="slidenum">
              <a:rPr lang="da-DK" smtClean="0"/>
              <a:t>74</a:t>
            </a:fld>
            <a:endParaRPr lang="da-DK"/>
          </a:p>
        </p:txBody>
      </p:sp>
    </p:spTree>
    <p:extLst>
      <p:ext uri="{BB962C8B-B14F-4D97-AF65-F5344CB8AC3E}">
        <p14:creationId xmlns:p14="http://schemas.microsoft.com/office/powerpoint/2010/main" val="57898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F9815-DC94-E4B5-BA0F-AE32CC9B654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C22FF94-6275-50AB-B765-943389C09DC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CB4FFBE-6234-D76C-9D3C-B2C436C550B3}"/>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AFF8432-B003-4751-76D0-D6B8A36BDACF}"/>
              </a:ext>
            </a:extLst>
          </p:cNvPr>
          <p:cNvSpPr>
            <a:spLocks noGrp="1"/>
          </p:cNvSpPr>
          <p:nvPr>
            <p:ph type="sldNum" sz="quarter" idx="5"/>
          </p:nvPr>
        </p:nvSpPr>
        <p:spPr/>
        <p:txBody>
          <a:bodyPr/>
          <a:lstStyle/>
          <a:p>
            <a:fld id="{0DD6D53C-2556-46E5-A4EA-E9ED279D998B}" type="slidenum">
              <a:rPr lang="da-DK" smtClean="0"/>
              <a:t>75</a:t>
            </a:fld>
            <a:endParaRPr lang="da-DK"/>
          </a:p>
        </p:txBody>
      </p:sp>
    </p:spTree>
    <p:extLst>
      <p:ext uri="{BB962C8B-B14F-4D97-AF65-F5344CB8AC3E}">
        <p14:creationId xmlns:p14="http://schemas.microsoft.com/office/powerpoint/2010/main" val="2994511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6315-0D58-BB8D-8D89-F8D281305BE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E5B682C-E025-A7E7-C36B-685DBC77E4F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A9D775C-7A9C-1115-3FB5-78745EE20C71}"/>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EC3DCBEA-AE4B-4296-1D2C-3E21769578DC}"/>
              </a:ext>
            </a:extLst>
          </p:cNvPr>
          <p:cNvSpPr>
            <a:spLocks noGrp="1"/>
          </p:cNvSpPr>
          <p:nvPr>
            <p:ph type="sldNum" sz="quarter" idx="5"/>
          </p:nvPr>
        </p:nvSpPr>
        <p:spPr/>
        <p:txBody>
          <a:bodyPr/>
          <a:lstStyle/>
          <a:p>
            <a:fld id="{0DD6D53C-2556-46E5-A4EA-E9ED279D998B}" type="slidenum">
              <a:rPr lang="da-DK" smtClean="0"/>
              <a:t>76</a:t>
            </a:fld>
            <a:endParaRPr lang="da-DK"/>
          </a:p>
        </p:txBody>
      </p:sp>
    </p:spTree>
    <p:extLst>
      <p:ext uri="{BB962C8B-B14F-4D97-AF65-F5344CB8AC3E}">
        <p14:creationId xmlns:p14="http://schemas.microsoft.com/office/powerpoint/2010/main" val="36890342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F6603-0516-0292-170F-625C5564A1A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A641A81-1FE7-7855-5092-0432BEFDF8A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5F8F485-D3CD-C292-6503-D77FB70001C5}"/>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F8427EB1-DB69-1F70-18E2-0EC0DD850531}"/>
              </a:ext>
            </a:extLst>
          </p:cNvPr>
          <p:cNvSpPr>
            <a:spLocks noGrp="1"/>
          </p:cNvSpPr>
          <p:nvPr>
            <p:ph type="sldNum" sz="quarter" idx="5"/>
          </p:nvPr>
        </p:nvSpPr>
        <p:spPr/>
        <p:txBody>
          <a:bodyPr/>
          <a:lstStyle/>
          <a:p>
            <a:fld id="{0DD6D53C-2556-46E5-A4EA-E9ED279D998B}" type="slidenum">
              <a:rPr lang="da-DK" smtClean="0"/>
              <a:t>77</a:t>
            </a:fld>
            <a:endParaRPr lang="da-DK"/>
          </a:p>
        </p:txBody>
      </p:sp>
    </p:spTree>
    <p:extLst>
      <p:ext uri="{BB962C8B-B14F-4D97-AF65-F5344CB8AC3E}">
        <p14:creationId xmlns:p14="http://schemas.microsoft.com/office/powerpoint/2010/main" val="16034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76FFC-F512-1423-3FD4-7EC500487B5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3AD8D74-45E2-CD75-2E0B-827E969E1EA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AFA1871-82F4-FBB4-B4FB-A592852DB7CE}"/>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9388B47F-9143-7BBE-25A5-E594A774FCE2}"/>
              </a:ext>
            </a:extLst>
          </p:cNvPr>
          <p:cNvSpPr>
            <a:spLocks noGrp="1"/>
          </p:cNvSpPr>
          <p:nvPr>
            <p:ph type="sldNum" sz="quarter" idx="5"/>
          </p:nvPr>
        </p:nvSpPr>
        <p:spPr/>
        <p:txBody>
          <a:bodyPr/>
          <a:lstStyle/>
          <a:p>
            <a:fld id="{0DD6D53C-2556-46E5-A4EA-E9ED279D998B}" type="slidenum">
              <a:rPr lang="da-DK" smtClean="0"/>
              <a:t>79</a:t>
            </a:fld>
            <a:endParaRPr lang="da-DK"/>
          </a:p>
        </p:txBody>
      </p:sp>
    </p:spTree>
    <p:extLst>
      <p:ext uri="{BB962C8B-B14F-4D97-AF65-F5344CB8AC3E}">
        <p14:creationId xmlns:p14="http://schemas.microsoft.com/office/powerpoint/2010/main" val="185019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7DA6E-4CDA-4464-F798-179E94943E1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1F8E00E-A11C-DFBE-6879-69869E3CBFC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753DB08-4CB8-E38E-2C78-8C3D38F09D4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23C7108-CE76-8083-9D72-195125266E09}"/>
              </a:ext>
            </a:extLst>
          </p:cNvPr>
          <p:cNvSpPr>
            <a:spLocks noGrp="1"/>
          </p:cNvSpPr>
          <p:nvPr>
            <p:ph type="sldNum" sz="quarter" idx="5"/>
          </p:nvPr>
        </p:nvSpPr>
        <p:spPr/>
        <p:txBody>
          <a:bodyPr/>
          <a:lstStyle/>
          <a:p>
            <a:fld id="{0DD6D53C-2556-46E5-A4EA-E9ED279D998B}" type="slidenum">
              <a:rPr lang="da-DK" smtClean="0"/>
              <a:t>5</a:t>
            </a:fld>
            <a:endParaRPr lang="da-DK"/>
          </a:p>
        </p:txBody>
      </p:sp>
    </p:spTree>
    <p:extLst>
      <p:ext uri="{BB962C8B-B14F-4D97-AF65-F5344CB8AC3E}">
        <p14:creationId xmlns:p14="http://schemas.microsoft.com/office/powerpoint/2010/main" val="2535982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ED917-83E1-BF25-04D5-603067FD1FC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D1F6A64-AD43-51D7-D93C-2F982E68A10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89ACC99-6716-B5F8-8549-6AA320664DA5}"/>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6A6B24A9-C4D7-D65E-5753-05377474CEA7}"/>
              </a:ext>
            </a:extLst>
          </p:cNvPr>
          <p:cNvSpPr>
            <a:spLocks noGrp="1"/>
          </p:cNvSpPr>
          <p:nvPr>
            <p:ph type="sldNum" sz="quarter" idx="5"/>
          </p:nvPr>
        </p:nvSpPr>
        <p:spPr/>
        <p:txBody>
          <a:bodyPr/>
          <a:lstStyle/>
          <a:p>
            <a:fld id="{0DD6D53C-2556-46E5-A4EA-E9ED279D998B}" type="slidenum">
              <a:rPr lang="da-DK" smtClean="0"/>
              <a:t>81</a:t>
            </a:fld>
            <a:endParaRPr lang="da-DK"/>
          </a:p>
        </p:txBody>
      </p:sp>
    </p:spTree>
    <p:extLst>
      <p:ext uri="{BB962C8B-B14F-4D97-AF65-F5344CB8AC3E}">
        <p14:creationId xmlns:p14="http://schemas.microsoft.com/office/powerpoint/2010/main" val="16426859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041B7-585A-501D-E507-3ACEB913A70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64A911F-C7E3-CD71-3822-17A162D8574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1E114B2-D5C9-0D16-01D3-CAD98A2BBCC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3CB998C-AFBE-312F-96A4-0A12F96C0C63}"/>
              </a:ext>
            </a:extLst>
          </p:cNvPr>
          <p:cNvSpPr>
            <a:spLocks noGrp="1"/>
          </p:cNvSpPr>
          <p:nvPr>
            <p:ph type="sldNum" sz="quarter" idx="5"/>
          </p:nvPr>
        </p:nvSpPr>
        <p:spPr/>
        <p:txBody>
          <a:bodyPr/>
          <a:lstStyle/>
          <a:p>
            <a:fld id="{0DD6D53C-2556-46E5-A4EA-E9ED279D998B}" type="slidenum">
              <a:rPr lang="da-DK" smtClean="0"/>
              <a:t>82</a:t>
            </a:fld>
            <a:endParaRPr lang="da-DK"/>
          </a:p>
        </p:txBody>
      </p:sp>
    </p:spTree>
    <p:extLst>
      <p:ext uri="{BB962C8B-B14F-4D97-AF65-F5344CB8AC3E}">
        <p14:creationId xmlns:p14="http://schemas.microsoft.com/office/powerpoint/2010/main" val="24114820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7582C-C253-A624-D428-E4DCC3F5294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5D84A79-0A75-F005-F8AD-CADB472C972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9A51742-859B-1B90-6604-AB4D853796FF}"/>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E8E5CFE2-F9B7-8DA6-2F28-0F2A99C9451A}"/>
              </a:ext>
            </a:extLst>
          </p:cNvPr>
          <p:cNvSpPr>
            <a:spLocks noGrp="1"/>
          </p:cNvSpPr>
          <p:nvPr>
            <p:ph type="sldNum" sz="quarter" idx="5"/>
          </p:nvPr>
        </p:nvSpPr>
        <p:spPr/>
        <p:txBody>
          <a:bodyPr/>
          <a:lstStyle/>
          <a:p>
            <a:fld id="{0DD6D53C-2556-46E5-A4EA-E9ED279D998B}" type="slidenum">
              <a:rPr lang="da-DK" smtClean="0"/>
              <a:t>83</a:t>
            </a:fld>
            <a:endParaRPr lang="da-DK"/>
          </a:p>
        </p:txBody>
      </p:sp>
    </p:spTree>
    <p:extLst>
      <p:ext uri="{BB962C8B-B14F-4D97-AF65-F5344CB8AC3E}">
        <p14:creationId xmlns:p14="http://schemas.microsoft.com/office/powerpoint/2010/main" val="21327515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ECBA6-B995-29F5-F5F7-B93DC24C8B1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340AB7E-D766-1208-3C71-51BD1F350D9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8E1A3CC-40CF-4349-56C8-B376FF66671C}"/>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B7B3C921-67DF-99E5-12F8-BDC365943D63}"/>
              </a:ext>
            </a:extLst>
          </p:cNvPr>
          <p:cNvSpPr>
            <a:spLocks noGrp="1"/>
          </p:cNvSpPr>
          <p:nvPr>
            <p:ph type="sldNum" sz="quarter" idx="5"/>
          </p:nvPr>
        </p:nvSpPr>
        <p:spPr/>
        <p:txBody>
          <a:bodyPr/>
          <a:lstStyle/>
          <a:p>
            <a:fld id="{0DD6D53C-2556-46E5-A4EA-E9ED279D998B}" type="slidenum">
              <a:rPr lang="da-DK" smtClean="0"/>
              <a:t>84</a:t>
            </a:fld>
            <a:endParaRPr lang="da-DK"/>
          </a:p>
        </p:txBody>
      </p:sp>
    </p:spTree>
    <p:extLst>
      <p:ext uri="{BB962C8B-B14F-4D97-AF65-F5344CB8AC3E}">
        <p14:creationId xmlns:p14="http://schemas.microsoft.com/office/powerpoint/2010/main" val="30712943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914B4-C8EC-C6B2-A85D-285BD70C6ED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49E10B8-8FCA-461D-CE57-F36C96ADB1C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A747300-A53C-51BE-FC50-63C1A320EBB6}"/>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18E6C216-1560-F41D-B7E5-30215268E46F}"/>
              </a:ext>
            </a:extLst>
          </p:cNvPr>
          <p:cNvSpPr>
            <a:spLocks noGrp="1"/>
          </p:cNvSpPr>
          <p:nvPr>
            <p:ph type="sldNum" sz="quarter" idx="5"/>
          </p:nvPr>
        </p:nvSpPr>
        <p:spPr/>
        <p:txBody>
          <a:bodyPr/>
          <a:lstStyle/>
          <a:p>
            <a:fld id="{0DD6D53C-2556-46E5-A4EA-E9ED279D998B}" type="slidenum">
              <a:rPr lang="da-DK" smtClean="0"/>
              <a:t>85</a:t>
            </a:fld>
            <a:endParaRPr lang="da-DK"/>
          </a:p>
        </p:txBody>
      </p:sp>
    </p:spTree>
    <p:extLst>
      <p:ext uri="{BB962C8B-B14F-4D97-AF65-F5344CB8AC3E}">
        <p14:creationId xmlns:p14="http://schemas.microsoft.com/office/powerpoint/2010/main" val="1410349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652EB-8347-9F45-FBA1-7EA7D9312B7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6845831-9389-974A-DB00-38461182269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CB8BBE9-0309-2E55-AF64-8D998EEF9D5B}"/>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5DE3D931-E0BF-779D-012C-644C5E6E7947}"/>
              </a:ext>
            </a:extLst>
          </p:cNvPr>
          <p:cNvSpPr>
            <a:spLocks noGrp="1"/>
          </p:cNvSpPr>
          <p:nvPr>
            <p:ph type="sldNum" sz="quarter" idx="5"/>
          </p:nvPr>
        </p:nvSpPr>
        <p:spPr/>
        <p:txBody>
          <a:bodyPr/>
          <a:lstStyle/>
          <a:p>
            <a:fld id="{0DD6D53C-2556-46E5-A4EA-E9ED279D998B}" type="slidenum">
              <a:rPr lang="da-DK" smtClean="0"/>
              <a:t>87</a:t>
            </a:fld>
            <a:endParaRPr lang="da-DK"/>
          </a:p>
        </p:txBody>
      </p:sp>
    </p:spTree>
    <p:extLst>
      <p:ext uri="{BB962C8B-B14F-4D97-AF65-F5344CB8AC3E}">
        <p14:creationId xmlns:p14="http://schemas.microsoft.com/office/powerpoint/2010/main" val="4278389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6ECAE-4D5B-A6DC-C3B7-BCD7796CDB4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5645223-308C-1621-50B6-3A5B4E0E82A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C548663-89B3-3CD2-6D74-B1097DE3DBEA}"/>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96C0FCB1-9138-51F6-93E8-C098E8F4250E}"/>
              </a:ext>
            </a:extLst>
          </p:cNvPr>
          <p:cNvSpPr>
            <a:spLocks noGrp="1"/>
          </p:cNvSpPr>
          <p:nvPr>
            <p:ph type="sldNum" sz="quarter" idx="5"/>
          </p:nvPr>
        </p:nvSpPr>
        <p:spPr/>
        <p:txBody>
          <a:bodyPr/>
          <a:lstStyle/>
          <a:p>
            <a:fld id="{0DD6D53C-2556-46E5-A4EA-E9ED279D998B}" type="slidenum">
              <a:rPr lang="da-DK" smtClean="0"/>
              <a:t>6</a:t>
            </a:fld>
            <a:endParaRPr lang="da-DK"/>
          </a:p>
        </p:txBody>
      </p:sp>
    </p:spTree>
    <p:extLst>
      <p:ext uri="{BB962C8B-B14F-4D97-AF65-F5344CB8AC3E}">
        <p14:creationId xmlns:p14="http://schemas.microsoft.com/office/powerpoint/2010/main" val="1440258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4B934-EA5D-9843-64D8-2F49F5784C5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88DD971-AC69-9F99-408A-512D921595E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6A18421-EC48-A769-FF08-823A2DD17AD1}"/>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F57A9F26-BD31-581E-181A-7E6EAB3BEEE4}"/>
              </a:ext>
            </a:extLst>
          </p:cNvPr>
          <p:cNvSpPr>
            <a:spLocks noGrp="1"/>
          </p:cNvSpPr>
          <p:nvPr>
            <p:ph type="sldNum" sz="quarter" idx="5"/>
          </p:nvPr>
        </p:nvSpPr>
        <p:spPr/>
        <p:txBody>
          <a:bodyPr/>
          <a:lstStyle/>
          <a:p>
            <a:fld id="{0DD6D53C-2556-46E5-A4EA-E9ED279D998B}" type="slidenum">
              <a:rPr lang="da-DK" smtClean="0"/>
              <a:t>11</a:t>
            </a:fld>
            <a:endParaRPr lang="da-DK"/>
          </a:p>
        </p:txBody>
      </p:sp>
    </p:spTree>
    <p:extLst>
      <p:ext uri="{BB962C8B-B14F-4D97-AF65-F5344CB8AC3E}">
        <p14:creationId xmlns:p14="http://schemas.microsoft.com/office/powerpoint/2010/main" val="390734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D6D53C-2556-46E5-A4EA-E9ED279D998B}" type="slidenum">
              <a:rPr lang="da-DK" smtClean="0"/>
              <a:t>12</a:t>
            </a:fld>
            <a:endParaRPr lang="da-DK"/>
          </a:p>
        </p:txBody>
      </p:sp>
    </p:spTree>
    <p:extLst>
      <p:ext uri="{BB962C8B-B14F-4D97-AF65-F5344CB8AC3E}">
        <p14:creationId xmlns:p14="http://schemas.microsoft.com/office/powerpoint/2010/main" val="2505500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533A2-74EA-4345-D71D-F55FB05519C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E94977A-8901-71B6-F88C-EAFE99ECCC1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D03E749-5B80-580D-96EE-62D099A3AF3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81799E15-0A81-E9CC-5998-3C63553D04A0}"/>
              </a:ext>
            </a:extLst>
          </p:cNvPr>
          <p:cNvSpPr>
            <a:spLocks noGrp="1"/>
          </p:cNvSpPr>
          <p:nvPr>
            <p:ph type="sldNum" sz="quarter" idx="5"/>
          </p:nvPr>
        </p:nvSpPr>
        <p:spPr/>
        <p:txBody>
          <a:bodyPr/>
          <a:lstStyle/>
          <a:p>
            <a:fld id="{0DD6D53C-2556-46E5-A4EA-E9ED279D998B}" type="slidenum">
              <a:rPr lang="da-DK" smtClean="0"/>
              <a:t>13</a:t>
            </a:fld>
            <a:endParaRPr lang="da-DK"/>
          </a:p>
        </p:txBody>
      </p:sp>
    </p:spTree>
    <p:extLst>
      <p:ext uri="{BB962C8B-B14F-4D97-AF65-F5344CB8AC3E}">
        <p14:creationId xmlns:p14="http://schemas.microsoft.com/office/powerpoint/2010/main" val="1283773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2392B-E4B2-3C34-FEF7-A8E982453EAB}"/>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0B5F7FB8-DE46-41CF-7EF9-B8F32B32E7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3168B8D-16E5-8A15-37A5-3E0746E9A498}"/>
              </a:ext>
            </a:extLst>
          </p:cNvPr>
          <p:cNvSpPr>
            <a:spLocks noGrp="1"/>
          </p:cNvSpPr>
          <p:nvPr>
            <p:ph type="dt" sz="half" idx="10"/>
          </p:nvPr>
        </p:nvSpPr>
        <p:spPr/>
        <p:txBody>
          <a:bodyPr/>
          <a:lstStyle/>
          <a:p>
            <a:fld id="{7659F699-D67A-49CD-8B13-513C58CBA88D}" type="datetimeFigureOut">
              <a:rPr lang="da-DK" smtClean="0"/>
              <a:t>11-04-2026</a:t>
            </a:fld>
            <a:endParaRPr lang="da-DK"/>
          </a:p>
        </p:txBody>
      </p:sp>
      <p:sp>
        <p:nvSpPr>
          <p:cNvPr id="5" name="Pladsholder til sidefod 4">
            <a:extLst>
              <a:ext uri="{FF2B5EF4-FFF2-40B4-BE49-F238E27FC236}">
                <a16:creationId xmlns:a16="http://schemas.microsoft.com/office/drawing/2014/main" id="{C63F4273-28F9-F001-157D-C90BE53D94A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68FF549-5EC7-7FCD-4345-02F105CDE66A}"/>
              </a:ext>
            </a:extLst>
          </p:cNvPr>
          <p:cNvSpPr>
            <a:spLocks noGrp="1"/>
          </p:cNvSpPr>
          <p:nvPr>
            <p:ph type="sldNum" sz="quarter" idx="12"/>
          </p:nvPr>
        </p:nvSpPr>
        <p:spPr/>
        <p:txBody>
          <a:bodyPr/>
          <a:lstStyle/>
          <a:p>
            <a:fld id="{8DD92927-E7A7-49E7-99AC-2D6C33C1075C}" type="slidenum">
              <a:rPr lang="da-DK" smtClean="0"/>
              <a:t>‹nr.›</a:t>
            </a:fld>
            <a:endParaRPr lang="da-DK"/>
          </a:p>
        </p:txBody>
      </p:sp>
    </p:spTree>
    <p:extLst>
      <p:ext uri="{BB962C8B-B14F-4D97-AF65-F5344CB8AC3E}">
        <p14:creationId xmlns:p14="http://schemas.microsoft.com/office/powerpoint/2010/main" val="920949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C4274-3AE6-D124-43AE-F5226A2C1EC1}"/>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81F3032E-9EC1-5386-F4A9-75DB36C2AD24}"/>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A644941-472E-55A9-9219-17DD13C35E0B}"/>
              </a:ext>
            </a:extLst>
          </p:cNvPr>
          <p:cNvSpPr>
            <a:spLocks noGrp="1"/>
          </p:cNvSpPr>
          <p:nvPr>
            <p:ph type="dt" sz="half" idx="10"/>
          </p:nvPr>
        </p:nvSpPr>
        <p:spPr/>
        <p:txBody>
          <a:bodyPr/>
          <a:lstStyle/>
          <a:p>
            <a:fld id="{7659F699-D67A-49CD-8B13-513C58CBA88D}" type="datetimeFigureOut">
              <a:rPr lang="da-DK" smtClean="0"/>
              <a:t>11-04-2026</a:t>
            </a:fld>
            <a:endParaRPr lang="da-DK"/>
          </a:p>
        </p:txBody>
      </p:sp>
      <p:sp>
        <p:nvSpPr>
          <p:cNvPr id="5" name="Pladsholder til sidefod 4">
            <a:extLst>
              <a:ext uri="{FF2B5EF4-FFF2-40B4-BE49-F238E27FC236}">
                <a16:creationId xmlns:a16="http://schemas.microsoft.com/office/drawing/2014/main" id="{66E81988-F130-CB7A-3F6B-B823E75C753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66C0232-98C5-8254-EA29-A49E6C5675C2}"/>
              </a:ext>
            </a:extLst>
          </p:cNvPr>
          <p:cNvSpPr>
            <a:spLocks noGrp="1"/>
          </p:cNvSpPr>
          <p:nvPr>
            <p:ph type="sldNum" sz="quarter" idx="12"/>
          </p:nvPr>
        </p:nvSpPr>
        <p:spPr/>
        <p:txBody>
          <a:bodyPr/>
          <a:lstStyle/>
          <a:p>
            <a:fld id="{8DD92927-E7A7-49E7-99AC-2D6C33C1075C}" type="slidenum">
              <a:rPr lang="da-DK" smtClean="0"/>
              <a:t>‹nr.›</a:t>
            </a:fld>
            <a:endParaRPr lang="da-DK"/>
          </a:p>
        </p:txBody>
      </p:sp>
    </p:spTree>
    <p:extLst>
      <p:ext uri="{BB962C8B-B14F-4D97-AF65-F5344CB8AC3E}">
        <p14:creationId xmlns:p14="http://schemas.microsoft.com/office/powerpoint/2010/main" val="132781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A90B979-5D6D-12CA-B42A-4EB82133DB8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2AFDBA58-1E18-E543-671A-3730EF62C0FB}"/>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0BCC3BB-0CFD-2527-5C6F-980FE58A5BB2}"/>
              </a:ext>
            </a:extLst>
          </p:cNvPr>
          <p:cNvSpPr>
            <a:spLocks noGrp="1"/>
          </p:cNvSpPr>
          <p:nvPr>
            <p:ph type="dt" sz="half" idx="10"/>
          </p:nvPr>
        </p:nvSpPr>
        <p:spPr/>
        <p:txBody>
          <a:bodyPr/>
          <a:lstStyle/>
          <a:p>
            <a:fld id="{7659F699-D67A-49CD-8B13-513C58CBA88D}" type="datetimeFigureOut">
              <a:rPr lang="da-DK" smtClean="0"/>
              <a:t>11-04-2026</a:t>
            </a:fld>
            <a:endParaRPr lang="da-DK"/>
          </a:p>
        </p:txBody>
      </p:sp>
      <p:sp>
        <p:nvSpPr>
          <p:cNvPr id="5" name="Pladsholder til sidefod 4">
            <a:extLst>
              <a:ext uri="{FF2B5EF4-FFF2-40B4-BE49-F238E27FC236}">
                <a16:creationId xmlns:a16="http://schemas.microsoft.com/office/drawing/2014/main" id="{13146112-F01E-9BC9-FC77-B334D490E28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2D010FD-B835-5EC8-047C-47A4D7A1F48F}"/>
              </a:ext>
            </a:extLst>
          </p:cNvPr>
          <p:cNvSpPr>
            <a:spLocks noGrp="1"/>
          </p:cNvSpPr>
          <p:nvPr>
            <p:ph type="sldNum" sz="quarter" idx="12"/>
          </p:nvPr>
        </p:nvSpPr>
        <p:spPr/>
        <p:txBody>
          <a:bodyPr/>
          <a:lstStyle/>
          <a:p>
            <a:fld id="{8DD92927-E7A7-49E7-99AC-2D6C33C1075C}" type="slidenum">
              <a:rPr lang="da-DK" smtClean="0"/>
              <a:t>‹nr.›</a:t>
            </a:fld>
            <a:endParaRPr lang="da-DK"/>
          </a:p>
        </p:txBody>
      </p:sp>
    </p:spTree>
    <p:extLst>
      <p:ext uri="{BB962C8B-B14F-4D97-AF65-F5344CB8AC3E}">
        <p14:creationId xmlns:p14="http://schemas.microsoft.com/office/powerpoint/2010/main" val="1265949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187AD-20C9-918B-078C-9ECCE37FAF8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44EFFC4-E811-7032-15C9-226CA4B90F0B}"/>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C1BA0CB-5E49-9A90-59DD-C3ECF63F1E03}"/>
              </a:ext>
            </a:extLst>
          </p:cNvPr>
          <p:cNvSpPr>
            <a:spLocks noGrp="1"/>
          </p:cNvSpPr>
          <p:nvPr>
            <p:ph type="dt" sz="half" idx="10"/>
          </p:nvPr>
        </p:nvSpPr>
        <p:spPr/>
        <p:txBody>
          <a:bodyPr/>
          <a:lstStyle/>
          <a:p>
            <a:fld id="{7659F699-D67A-49CD-8B13-513C58CBA88D}" type="datetimeFigureOut">
              <a:rPr lang="da-DK" smtClean="0"/>
              <a:t>11-04-2026</a:t>
            </a:fld>
            <a:endParaRPr lang="da-DK"/>
          </a:p>
        </p:txBody>
      </p:sp>
      <p:sp>
        <p:nvSpPr>
          <p:cNvPr id="5" name="Pladsholder til sidefod 4">
            <a:extLst>
              <a:ext uri="{FF2B5EF4-FFF2-40B4-BE49-F238E27FC236}">
                <a16:creationId xmlns:a16="http://schemas.microsoft.com/office/drawing/2014/main" id="{6FFC0593-0CA6-4C9A-04D5-69D8A9CD088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87BD4F-7E5C-E523-449B-96AA598F8F44}"/>
              </a:ext>
            </a:extLst>
          </p:cNvPr>
          <p:cNvSpPr>
            <a:spLocks noGrp="1"/>
          </p:cNvSpPr>
          <p:nvPr>
            <p:ph type="sldNum" sz="quarter" idx="12"/>
          </p:nvPr>
        </p:nvSpPr>
        <p:spPr/>
        <p:txBody>
          <a:bodyPr/>
          <a:lstStyle/>
          <a:p>
            <a:fld id="{8DD92927-E7A7-49E7-99AC-2D6C33C1075C}" type="slidenum">
              <a:rPr lang="da-DK" smtClean="0"/>
              <a:t>‹nr.›</a:t>
            </a:fld>
            <a:endParaRPr lang="da-DK"/>
          </a:p>
        </p:txBody>
      </p:sp>
    </p:spTree>
    <p:extLst>
      <p:ext uri="{BB962C8B-B14F-4D97-AF65-F5344CB8AC3E}">
        <p14:creationId xmlns:p14="http://schemas.microsoft.com/office/powerpoint/2010/main" val="2991391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53C02-A253-2B85-81EF-121C34C2322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0466DF0-9154-2108-0361-E4929E8CAE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F9DD8C2-8004-455D-AB06-67435F17780F}"/>
              </a:ext>
            </a:extLst>
          </p:cNvPr>
          <p:cNvSpPr>
            <a:spLocks noGrp="1"/>
          </p:cNvSpPr>
          <p:nvPr>
            <p:ph type="dt" sz="half" idx="10"/>
          </p:nvPr>
        </p:nvSpPr>
        <p:spPr/>
        <p:txBody>
          <a:bodyPr/>
          <a:lstStyle/>
          <a:p>
            <a:fld id="{7659F699-D67A-49CD-8B13-513C58CBA88D}" type="datetimeFigureOut">
              <a:rPr lang="da-DK" smtClean="0"/>
              <a:t>11-04-2026</a:t>
            </a:fld>
            <a:endParaRPr lang="da-DK"/>
          </a:p>
        </p:txBody>
      </p:sp>
      <p:sp>
        <p:nvSpPr>
          <p:cNvPr id="5" name="Pladsholder til sidefod 4">
            <a:extLst>
              <a:ext uri="{FF2B5EF4-FFF2-40B4-BE49-F238E27FC236}">
                <a16:creationId xmlns:a16="http://schemas.microsoft.com/office/drawing/2014/main" id="{DC241844-01CC-0BEC-6959-D8C0E2E4ECB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3173AAA-2635-74BF-EEFB-880265A8B714}"/>
              </a:ext>
            </a:extLst>
          </p:cNvPr>
          <p:cNvSpPr>
            <a:spLocks noGrp="1"/>
          </p:cNvSpPr>
          <p:nvPr>
            <p:ph type="sldNum" sz="quarter" idx="12"/>
          </p:nvPr>
        </p:nvSpPr>
        <p:spPr/>
        <p:txBody>
          <a:bodyPr/>
          <a:lstStyle/>
          <a:p>
            <a:fld id="{8DD92927-E7A7-49E7-99AC-2D6C33C1075C}" type="slidenum">
              <a:rPr lang="da-DK" smtClean="0"/>
              <a:t>‹nr.›</a:t>
            </a:fld>
            <a:endParaRPr lang="da-DK"/>
          </a:p>
        </p:txBody>
      </p:sp>
    </p:spTree>
    <p:extLst>
      <p:ext uri="{BB962C8B-B14F-4D97-AF65-F5344CB8AC3E}">
        <p14:creationId xmlns:p14="http://schemas.microsoft.com/office/powerpoint/2010/main" val="298653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621CD-5F40-5B18-9CD3-625E84CB626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81CF192-CE59-65FD-3373-225C2397144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0F2B9A9C-AE9D-BDD8-83E1-322E292DD50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01EF7DED-D6E1-CD54-F411-A15B3E99D644}"/>
              </a:ext>
            </a:extLst>
          </p:cNvPr>
          <p:cNvSpPr>
            <a:spLocks noGrp="1"/>
          </p:cNvSpPr>
          <p:nvPr>
            <p:ph type="dt" sz="half" idx="10"/>
          </p:nvPr>
        </p:nvSpPr>
        <p:spPr/>
        <p:txBody>
          <a:bodyPr/>
          <a:lstStyle/>
          <a:p>
            <a:fld id="{7659F699-D67A-49CD-8B13-513C58CBA88D}" type="datetimeFigureOut">
              <a:rPr lang="da-DK" smtClean="0"/>
              <a:t>11-04-2026</a:t>
            </a:fld>
            <a:endParaRPr lang="da-DK"/>
          </a:p>
        </p:txBody>
      </p:sp>
      <p:sp>
        <p:nvSpPr>
          <p:cNvPr id="6" name="Pladsholder til sidefod 5">
            <a:extLst>
              <a:ext uri="{FF2B5EF4-FFF2-40B4-BE49-F238E27FC236}">
                <a16:creationId xmlns:a16="http://schemas.microsoft.com/office/drawing/2014/main" id="{FB8C85B6-CF28-FAAD-77DC-54100BEAFEE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57C403-1D2E-A91D-0C45-46CF345CE7A0}"/>
              </a:ext>
            </a:extLst>
          </p:cNvPr>
          <p:cNvSpPr>
            <a:spLocks noGrp="1"/>
          </p:cNvSpPr>
          <p:nvPr>
            <p:ph type="sldNum" sz="quarter" idx="12"/>
          </p:nvPr>
        </p:nvSpPr>
        <p:spPr/>
        <p:txBody>
          <a:bodyPr/>
          <a:lstStyle/>
          <a:p>
            <a:fld id="{8DD92927-E7A7-49E7-99AC-2D6C33C1075C}" type="slidenum">
              <a:rPr lang="da-DK" smtClean="0"/>
              <a:t>‹nr.›</a:t>
            </a:fld>
            <a:endParaRPr lang="da-DK"/>
          </a:p>
        </p:txBody>
      </p:sp>
    </p:spTree>
    <p:extLst>
      <p:ext uri="{BB962C8B-B14F-4D97-AF65-F5344CB8AC3E}">
        <p14:creationId xmlns:p14="http://schemas.microsoft.com/office/powerpoint/2010/main" val="3030834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5E979-9530-C498-D836-D1EA28A2C6AE}"/>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EBD2578-8965-7B49-A883-AF39DE8B8D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79808E76-0607-6672-0D56-0C6919D34D0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59F2DEB7-8829-8E4D-A7A9-6CA9B51C2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C173071F-5D2E-617F-8572-2FC796951D1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4ED2CC5-F7F0-48FE-8773-76D52211C5C9}"/>
              </a:ext>
            </a:extLst>
          </p:cNvPr>
          <p:cNvSpPr>
            <a:spLocks noGrp="1"/>
          </p:cNvSpPr>
          <p:nvPr>
            <p:ph type="dt" sz="half" idx="10"/>
          </p:nvPr>
        </p:nvSpPr>
        <p:spPr/>
        <p:txBody>
          <a:bodyPr/>
          <a:lstStyle/>
          <a:p>
            <a:fld id="{7659F699-D67A-49CD-8B13-513C58CBA88D}" type="datetimeFigureOut">
              <a:rPr lang="da-DK" smtClean="0"/>
              <a:t>11-04-2026</a:t>
            </a:fld>
            <a:endParaRPr lang="da-DK"/>
          </a:p>
        </p:txBody>
      </p:sp>
      <p:sp>
        <p:nvSpPr>
          <p:cNvPr id="8" name="Pladsholder til sidefod 7">
            <a:extLst>
              <a:ext uri="{FF2B5EF4-FFF2-40B4-BE49-F238E27FC236}">
                <a16:creationId xmlns:a16="http://schemas.microsoft.com/office/drawing/2014/main" id="{C09AE729-FD3D-A8C7-78B7-CA5232735FC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96166E0-80E6-321C-4B0B-735310782D05}"/>
              </a:ext>
            </a:extLst>
          </p:cNvPr>
          <p:cNvSpPr>
            <a:spLocks noGrp="1"/>
          </p:cNvSpPr>
          <p:nvPr>
            <p:ph type="sldNum" sz="quarter" idx="12"/>
          </p:nvPr>
        </p:nvSpPr>
        <p:spPr/>
        <p:txBody>
          <a:bodyPr/>
          <a:lstStyle/>
          <a:p>
            <a:fld id="{8DD92927-E7A7-49E7-99AC-2D6C33C1075C}" type="slidenum">
              <a:rPr lang="da-DK" smtClean="0"/>
              <a:t>‹nr.›</a:t>
            </a:fld>
            <a:endParaRPr lang="da-DK"/>
          </a:p>
        </p:txBody>
      </p:sp>
    </p:spTree>
    <p:extLst>
      <p:ext uri="{BB962C8B-B14F-4D97-AF65-F5344CB8AC3E}">
        <p14:creationId xmlns:p14="http://schemas.microsoft.com/office/powerpoint/2010/main" val="2218834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261CA-9219-E3B6-81A3-D5BDFAB1700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67165BB-3610-CA29-48AA-F2550678920F}"/>
              </a:ext>
            </a:extLst>
          </p:cNvPr>
          <p:cNvSpPr>
            <a:spLocks noGrp="1"/>
          </p:cNvSpPr>
          <p:nvPr>
            <p:ph type="dt" sz="half" idx="10"/>
          </p:nvPr>
        </p:nvSpPr>
        <p:spPr/>
        <p:txBody>
          <a:bodyPr/>
          <a:lstStyle/>
          <a:p>
            <a:fld id="{7659F699-D67A-49CD-8B13-513C58CBA88D}" type="datetimeFigureOut">
              <a:rPr lang="da-DK" smtClean="0"/>
              <a:t>11-04-2026</a:t>
            </a:fld>
            <a:endParaRPr lang="da-DK"/>
          </a:p>
        </p:txBody>
      </p:sp>
      <p:sp>
        <p:nvSpPr>
          <p:cNvPr id="4" name="Pladsholder til sidefod 3">
            <a:extLst>
              <a:ext uri="{FF2B5EF4-FFF2-40B4-BE49-F238E27FC236}">
                <a16:creationId xmlns:a16="http://schemas.microsoft.com/office/drawing/2014/main" id="{6BA4A68E-5D63-D7F1-68FE-89CD617AE4FD}"/>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675E76A-36E0-FA6E-BA0D-B34B42265523}"/>
              </a:ext>
            </a:extLst>
          </p:cNvPr>
          <p:cNvSpPr>
            <a:spLocks noGrp="1"/>
          </p:cNvSpPr>
          <p:nvPr>
            <p:ph type="sldNum" sz="quarter" idx="12"/>
          </p:nvPr>
        </p:nvSpPr>
        <p:spPr/>
        <p:txBody>
          <a:bodyPr/>
          <a:lstStyle/>
          <a:p>
            <a:fld id="{8DD92927-E7A7-49E7-99AC-2D6C33C1075C}" type="slidenum">
              <a:rPr lang="da-DK" smtClean="0"/>
              <a:t>‹nr.›</a:t>
            </a:fld>
            <a:endParaRPr lang="da-DK"/>
          </a:p>
        </p:txBody>
      </p:sp>
    </p:spTree>
    <p:extLst>
      <p:ext uri="{BB962C8B-B14F-4D97-AF65-F5344CB8AC3E}">
        <p14:creationId xmlns:p14="http://schemas.microsoft.com/office/powerpoint/2010/main" val="33480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A8D272-47BF-DE0F-0207-7D194A656517}"/>
              </a:ext>
            </a:extLst>
          </p:cNvPr>
          <p:cNvSpPr>
            <a:spLocks noGrp="1"/>
          </p:cNvSpPr>
          <p:nvPr>
            <p:ph type="dt" sz="half" idx="10"/>
          </p:nvPr>
        </p:nvSpPr>
        <p:spPr/>
        <p:txBody>
          <a:bodyPr/>
          <a:lstStyle/>
          <a:p>
            <a:fld id="{7659F699-D67A-49CD-8B13-513C58CBA88D}" type="datetimeFigureOut">
              <a:rPr lang="da-DK" smtClean="0"/>
              <a:t>11-04-2026</a:t>
            </a:fld>
            <a:endParaRPr lang="da-DK"/>
          </a:p>
        </p:txBody>
      </p:sp>
      <p:sp>
        <p:nvSpPr>
          <p:cNvPr id="3" name="Pladsholder til sidefod 2">
            <a:extLst>
              <a:ext uri="{FF2B5EF4-FFF2-40B4-BE49-F238E27FC236}">
                <a16:creationId xmlns:a16="http://schemas.microsoft.com/office/drawing/2014/main" id="{91F359EE-0A40-115C-095D-75A639201253}"/>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90D7D413-BB0A-733F-8729-BD77E5C3DC49}"/>
              </a:ext>
            </a:extLst>
          </p:cNvPr>
          <p:cNvSpPr>
            <a:spLocks noGrp="1"/>
          </p:cNvSpPr>
          <p:nvPr>
            <p:ph type="sldNum" sz="quarter" idx="12"/>
          </p:nvPr>
        </p:nvSpPr>
        <p:spPr/>
        <p:txBody>
          <a:bodyPr/>
          <a:lstStyle/>
          <a:p>
            <a:fld id="{8DD92927-E7A7-49E7-99AC-2D6C33C1075C}" type="slidenum">
              <a:rPr lang="da-DK" smtClean="0"/>
              <a:t>‹nr.›</a:t>
            </a:fld>
            <a:endParaRPr lang="da-DK"/>
          </a:p>
        </p:txBody>
      </p:sp>
    </p:spTree>
    <p:extLst>
      <p:ext uri="{BB962C8B-B14F-4D97-AF65-F5344CB8AC3E}">
        <p14:creationId xmlns:p14="http://schemas.microsoft.com/office/powerpoint/2010/main" val="3319283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4AA8B-E7C2-A2D4-6473-41BD6C8385F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859D5E7-DBD5-C928-1E15-9B66825E15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295F80E-6C14-05D2-E0A1-AF0E1CACC5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4A590F7-CB12-02CA-AB3F-EC21CBE53693}"/>
              </a:ext>
            </a:extLst>
          </p:cNvPr>
          <p:cNvSpPr>
            <a:spLocks noGrp="1"/>
          </p:cNvSpPr>
          <p:nvPr>
            <p:ph type="dt" sz="half" idx="10"/>
          </p:nvPr>
        </p:nvSpPr>
        <p:spPr/>
        <p:txBody>
          <a:bodyPr/>
          <a:lstStyle/>
          <a:p>
            <a:fld id="{7659F699-D67A-49CD-8B13-513C58CBA88D}" type="datetimeFigureOut">
              <a:rPr lang="da-DK" smtClean="0"/>
              <a:t>11-04-2026</a:t>
            </a:fld>
            <a:endParaRPr lang="da-DK"/>
          </a:p>
        </p:txBody>
      </p:sp>
      <p:sp>
        <p:nvSpPr>
          <p:cNvPr id="6" name="Pladsholder til sidefod 5">
            <a:extLst>
              <a:ext uri="{FF2B5EF4-FFF2-40B4-BE49-F238E27FC236}">
                <a16:creationId xmlns:a16="http://schemas.microsoft.com/office/drawing/2014/main" id="{1AC0F5A3-1FEC-33CC-98F8-C61FD7D90D3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72DFEB8-63FF-9715-4C4F-B35FE51C2EA6}"/>
              </a:ext>
            </a:extLst>
          </p:cNvPr>
          <p:cNvSpPr>
            <a:spLocks noGrp="1"/>
          </p:cNvSpPr>
          <p:nvPr>
            <p:ph type="sldNum" sz="quarter" idx="12"/>
          </p:nvPr>
        </p:nvSpPr>
        <p:spPr/>
        <p:txBody>
          <a:bodyPr/>
          <a:lstStyle/>
          <a:p>
            <a:fld id="{8DD92927-E7A7-49E7-99AC-2D6C33C1075C}" type="slidenum">
              <a:rPr lang="da-DK" smtClean="0"/>
              <a:t>‹nr.›</a:t>
            </a:fld>
            <a:endParaRPr lang="da-DK"/>
          </a:p>
        </p:txBody>
      </p:sp>
    </p:spTree>
    <p:extLst>
      <p:ext uri="{BB962C8B-B14F-4D97-AF65-F5344CB8AC3E}">
        <p14:creationId xmlns:p14="http://schemas.microsoft.com/office/powerpoint/2010/main" val="374332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2A76D5-1368-9C90-CE4E-6E276F1D6C1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9AEEDDCC-A394-F13F-834A-EAA360407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641A094-DCE5-4348-38E2-582425B637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F7D5701-6C04-CF01-7B51-4ABBE947DB0C}"/>
              </a:ext>
            </a:extLst>
          </p:cNvPr>
          <p:cNvSpPr>
            <a:spLocks noGrp="1"/>
          </p:cNvSpPr>
          <p:nvPr>
            <p:ph type="dt" sz="half" idx="10"/>
          </p:nvPr>
        </p:nvSpPr>
        <p:spPr/>
        <p:txBody>
          <a:bodyPr/>
          <a:lstStyle/>
          <a:p>
            <a:fld id="{7659F699-D67A-49CD-8B13-513C58CBA88D}" type="datetimeFigureOut">
              <a:rPr lang="da-DK" smtClean="0"/>
              <a:t>11-04-2026</a:t>
            </a:fld>
            <a:endParaRPr lang="da-DK"/>
          </a:p>
        </p:txBody>
      </p:sp>
      <p:sp>
        <p:nvSpPr>
          <p:cNvPr id="6" name="Pladsholder til sidefod 5">
            <a:extLst>
              <a:ext uri="{FF2B5EF4-FFF2-40B4-BE49-F238E27FC236}">
                <a16:creationId xmlns:a16="http://schemas.microsoft.com/office/drawing/2014/main" id="{0B0E5385-4849-63D5-494E-8416A34B53F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83EBF0B-6B95-9FE4-740D-442AA927C4F7}"/>
              </a:ext>
            </a:extLst>
          </p:cNvPr>
          <p:cNvSpPr>
            <a:spLocks noGrp="1"/>
          </p:cNvSpPr>
          <p:nvPr>
            <p:ph type="sldNum" sz="quarter" idx="12"/>
          </p:nvPr>
        </p:nvSpPr>
        <p:spPr/>
        <p:txBody>
          <a:bodyPr/>
          <a:lstStyle/>
          <a:p>
            <a:fld id="{8DD92927-E7A7-49E7-99AC-2D6C33C1075C}" type="slidenum">
              <a:rPr lang="da-DK" smtClean="0"/>
              <a:t>‹nr.›</a:t>
            </a:fld>
            <a:endParaRPr lang="da-DK"/>
          </a:p>
        </p:txBody>
      </p:sp>
    </p:spTree>
    <p:extLst>
      <p:ext uri="{BB962C8B-B14F-4D97-AF65-F5344CB8AC3E}">
        <p14:creationId xmlns:p14="http://schemas.microsoft.com/office/powerpoint/2010/main" val="2623106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D95DEBE-7F76-E57D-29B0-68F88A63D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842FD51-C4C8-EEB2-EFED-E18F2397B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09D0660-3F33-5BDA-E7A8-9676E2C1C2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59F699-D67A-49CD-8B13-513C58CBA88D}" type="datetimeFigureOut">
              <a:rPr lang="da-DK" smtClean="0"/>
              <a:t>11-04-2026</a:t>
            </a:fld>
            <a:endParaRPr lang="da-DK"/>
          </a:p>
        </p:txBody>
      </p:sp>
      <p:sp>
        <p:nvSpPr>
          <p:cNvPr id="5" name="Pladsholder til sidefod 4">
            <a:extLst>
              <a:ext uri="{FF2B5EF4-FFF2-40B4-BE49-F238E27FC236}">
                <a16:creationId xmlns:a16="http://schemas.microsoft.com/office/drawing/2014/main" id="{F2458DFD-44DB-1491-6A62-D3AF372BC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9B08C516-B56C-5607-9849-091CA449A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D92927-E7A7-49E7-99AC-2D6C33C1075C}" type="slidenum">
              <a:rPr lang="da-DK" smtClean="0"/>
              <a:t>‹nr.›</a:t>
            </a:fld>
            <a:endParaRPr lang="da-DK"/>
          </a:p>
        </p:txBody>
      </p:sp>
    </p:spTree>
    <p:extLst>
      <p:ext uri="{BB962C8B-B14F-4D97-AF65-F5344CB8AC3E}">
        <p14:creationId xmlns:p14="http://schemas.microsoft.com/office/powerpoint/2010/main" val="3761469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49hdpS4rXu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youtube.com/watch?v=5FKxO3HZCa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49hdpS4rXu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youtube.com/watch?v=5FKxO3HZCa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0Xo-6zo9oP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lex.dk/P%C3%A5skekrisen_1920?gad_source=1&amp;gad_campaignid=17600838629&amp;gclid=Cj0KCQjwgr_NBhDFARIsAHiUWr7XOFoNpVgKtOMlm8-U361vT607pxfWZqVJ6gGXdgNJAE7JShX8vNMaAlIMEALw_wcB" TargetMode="External"/><Relationship Id="rId2" Type="http://schemas.openxmlformats.org/officeDocument/2006/relationships/hyperlink" Target="https://www.youtube.com/watch?v=kySIsX01l3U"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tn2KVPeIyI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6" name="Rectangle 20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Et billede, der indeholder tøj, indendørs, person, whiteboard&#10;&#10;AI-genereret indhold kan være ukorrekt.">
            <a:extLst>
              <a:ext uri="{FF2B5EF4-FFF2-40B4-BE49-F238E27FC236}">
                <a16:creationId xmlns:a16="http://schemas.microsoft.com/office/drawing/2014/main" id="{14401FA5-48A7-B2B8-FF2E-4F1EE74CB1C7}"/>
              </a:ext>
            </a:extLst>
          </p:cNvPr>
          <p:cNvPicPr>
            <a:picLocks noChangeAspect="1"/>
          </p:cNvPicPr>
          <p:nvPr/>
        </p:nvPicPr>
        <p:blipFill>
          <a:blip r:embed="rId3">
            <a:alphaModFix amt="50000"/>
          </a:blip>
          <a:srcRect t="35307" b="8443"/>
          <a:stretch>
            <a:fillRect/>
          </a:stretch>
        </p:blipFill>
        <p:spPr>
          <a:xfrm>
            <a:off x="20" y="1"/>
            <a:ext cx="12191980" cy="6857999"/>
          </a:xfrm>
          <a:prstGeom prst="rect">
            <a:avLst/>
          </a:prstGeom>
        </p:spPr>
      </p:pic>
      <p:sp>
        <p:nvSpPr>
          <p:cNvPr id="2" name="Titel 1">
            <a:extLst>
              <a:ext uri="{FF2B5EF4-FFF2-40B4-BE49-F238E27FC236}">
                <a16:creationId xmlns:a16="http://schemas.microsoft.com/office/drawing/2014/main" id="{CD06F6DF-A73D-A2B4-7612-A72E325E9BE8}"/>
              </a:ext>
            </a:extLst>
          </p:cNvPr>
          <p:cNvSpPr>
            <a:spLocks noGrp="1"/>
          </p:cNvSpPr>
          <p:nvPr>
            <p:ph type="ctrTitle"/>
          </p:nvPr>
        </p:nvSpPr>
        <p:spPr>
          <a:xfrm>
            <a:off x="1524000" y="1122362"/>
            <a:ext cx="9144000" cy="2900518"/>
          </a:xfrm>
        </p:spPr>
        <p:txBody>
          <a:bodyPr>
            <a:normAutofit/>
          </a:bodyPr>
          <a:lstStyle/>
          <a:p>
            <a:r>
              <a:rPr lang="da-DK" dirty="0">
                <a:solidFill>
                  <a:srgbClr val="FFFFFF"/>
                </a:solidFill>
              </a:rPr>
              <a:t>Historie</a:t>
            </a:r>
          </a:p>
        </p:txBody>
      </p:sp>
      <p:sp>
        <p:nvSpPr>
          <p:cNvPr id="3" name="Undertitel 2">
            <a:extLst>
              <a:ext uri="{FF2B5EF4-FFF2-40B4-BE49-F238E27FC236}">
                <a16:creationId xmlns:a16="http://schemas.microsoft.com/office/drawing/2014/main" id="{F28FB21C-985B-C896-BE74-AF3ACA3F14BB}"/>
              </a:ext>
            </a:extLst>
          </p:cNvPr>
          <p:cNvSpPr>
            <a:spLocks noGrp="1"/>
          </p:cNvSpPr>
          <p:nvPr>
            <p:ph type="subTitle" idx="1"/>
          </p:nvPr>
        </p:nvSpPr>
        <p:spPr>
          <a:xfrm>
            <a:off x="4033157" y="3941718"/>
            <a:ext cx="4125686" cy="478972"/>
          </a:xfrm>
        </p:spPr>
        <p:style>
          <a:lnRef idx="2">
            <a:schemeClr val="accent2">
              <a:shade val="15000"/>
            </a:schemeClr>
          </a:lnRef>
          <a:fillRef idx="1">
            <a:schemeClr val="accent2"/>
          </a:fillRef>
          <a:effectRef idx="0">
            <a:schemeClr val="accent2"/>
          </a:effectRef>
          <a:fontRef idx="minor">
            <a:schemeClr val="lt1"/>
          </a:fontRef>
        </p:style>
        <p:txBody>
          <a:bodyPr>
            <a:normAutofit fontScale="92500"/>
          </a:bodyPr>
          <a:lstStyle/>
          <a:p>
            <a:pPr>
              <a:lnSpc>
                <a:spcPct val="100000"/>
              </a:lnSpc>
            </a:pPr>
            <a:r>
              <a:rPr lang="da-DK" b="1" dirty="0">
                <a:solidFill>
                  <a:schemeClr val="tx1"/>
                </a:solidFill>
              </a:rPr>
              <a:t>Nyt forløb: Kampen om magten</a:t>
            </a:r>
          </a:p>
        </p:txBody>
      </p:sp>
      <p:sp>
        <p:nvSpPr>
          <p:cNvPr id="5" name="Rectangle 2">
            <a:extLst>
              <a:ext uri="{FF2B5EF4-FFF2-40B4-BE49-F238E27FC236}">
                <a16:creationId xmlns:a16="http://schemas.microsoft.com/office/drawing/2014/main" id="{B31F73B6-DE53-CF5F-2D6F-DD906990732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pic>
        <p:nvPicPr>
          <p:cNvPr id="7" name="Picture 2" descr="Et billede, der indeholder tekst, Grafik, Font/skrifttype, grafisk design">
            <a:extLst>
              <a:ext uri="{FF2B5EF4-FFF2-40B4-BE49-F238E27FC236}">
                <a16:creationId xmlns:a16="http://schemas.microsoft.com/office/drawing/2014/main" id="{59FCEAF3-1B50-571A-5C34-4AB7273E09F7}"/>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61395" y="5334000"/>
            <a:ext cx="1891861" cy="1523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E1222D84-4F35-028D-FE1B-3271C2A0F279}"/>
              </a:ext>
            </a:extLst>
          </p:cNvPr>
          <p:cNvSpPr>
            <a:spLocks noChangeArrowheads="1"/>
          </p:cNvSpPr>
          <p:nvPr/>
        </p:nvSpPr>
        <p:spPr bwMode="auto">
          <a:xfrm>
            <a:off x="160632" y="5366598"/>
            <a:ext cx="29951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1pPr>
            <a:lvl2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2pPr>
            <a:lvl3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3pPr>
            <a:lvl4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4pPr>
            <a:lvl5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5pPr>
            <a:lvl6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6pPr>
            <a:lvl7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7pPr>
            <a:lvl8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8pPr>
            <a:lvl9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060700" algn="ctr"/>
                <a:tab pos="6119813" algn="r"/>
              </a:tabLst>
            </a:pPr>
            <a:r>
              <a:rPr kumimoji="0" lang="da-DK" altLang="da-DK" b="0" i="0" u="none" strike="noStrike" cap="none" normalizeH="0" baseline="0" dirty="0">
                <a:ln>
                  <a:noFill/>
                </a:ln>
                <a:solidFill>
                  <a:schemeClr val="tx1"/>
                </a:solidFill>
                <a:effectLst/>
                <a:latin typeface="Arial" panose="020B0604020202020204" pitchFamily="34" charset="0"/>
                <a:ea typeface="Arial" panose="020B0604020202020204" pitchFamily="34" charset="0"/>
              </a:rPr>
              <a:t>             		 </a:t>
            </a:r>
            <a:r>
              <a:rPr kumimoji="0" lang="da-DK" altLang="da-DK" sz="1400" b="0" i="1" u="none" strike="noStrike" cap="none" normalizeH="0" baseline="0" dirty="0">
                <a:ln>
                  <a:noFill/>
                </a:ln>
                <a:solidFill>
                  <a:schemeClr val="tx1"/>
                </a:solidFill>
                <a:effectLst/>
                <a:latin typeface="Arial" panose="020B0604020202020204" pitchFamily="34" charset="0"/>
                <a:ea typeface="Arial" panose="020B0604020202020204" pitchFamily="34" charset="0"/>
              </a:rPr>
              <a:t>Fremtidensskoler.com		</a:t>
            </a:r>
            <a:endParaRPr kumimoji="0" lang="da-DK" altLang="da-DK"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15014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7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57E31E1-1136-6A91-6F67-B30DAEC35CDF}"/>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C13A15C5-AECB-CDEB-3FB8-2CDDD011D870}"/>
              </a:ext>
            </a:extLst>
          </p:cNvPr>
          <p:cNvGrpSpPr/>
          <p:nvPr/>
        </p:nvGrpSpPr>
        <p:grpSpPr>
          <a:xfrm>
            <a:off x="-119743" y="184079"/>
            <a:ext cx="12583886" cy="6673921"/>
            <a:chOff x="-119743" y="184079"/>
            <a:chExt cx="12583886" cy="6673921"/>
          </a:xfrm>
          <a:solidFill>
            <a:schemeClr val="accent1">
              <a:lumMod val="20000"/>
              <a:lumOff val="80000"/>
            </a:schemeClr>
          </a:solidFill>
        </p:grpSpPr>
        <p:sp>
          <p:nvSpPr>
            <p:cNvPr id="11" name="Rektangel: afrundede hjørner 10">
              <a:extLst>
                <a:ext uri="{FF2B5EF4-FFF2-40B4-BE49-F238E27FC236}">
                  <a16:creationId xmlns:a16="http://schemas.microsoft.com/office/drawing/2014/main" id="{0D0CA3E9-54F4-63EA-A587-3EE3D1720CC7}"/>
                </a:ext>
              </a:extLst>
            </p:cNvPr>
            <p:cNvSpPr/>
            <p:nvPr/>
          </p:nvSpPr>
          <p:spPr>
            <a:xfrm>
              <a:off x="9056911" y="184079"/>
              <a:ext cx="198839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sp>
          <p:nvSpPr>
            <p:cNvPr id="5" name="Rektangel 4">
              <a:extLst>
                <a:ext uri="{FF2B5EF4-FFF2-40B4-BE49-F238E27FC236}">
                  <a16:creationId xmlns:a16="http://schemas.microsoft.com/office/drawing/2014/main" id="{A4CE5257-2D8C-DBF3-E8D6-1DA08AE2C1B2}"/>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grpSp>
      <p:sp>
        <p:nvSpPr>
          <p:cNvPr id="6" name="Tekstfelt 5">
            <a:extLst>
              <a:ext uri="{FF2B5EF4-FFF2-40B4-BE49-F238E27FC236}">
                <a16:creationId xmlns:a16="http://schemas.microsoft.com/office/drawing/2014/main" id="{A281ECBA-1892-CCC1-296A-CDF424C5944D}"/>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6AD399C5-3D7B-8F48-8FC2-ADCEC61C7DAA}"/>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A7BD24D2-2B22-CF10-1A35-40EE973A9342}"/>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B91D0D25-1218-5390-C04E-71CCB6DCAD09}"/>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47AAAAB7-8BC3-9C25-C47C-52F2E874C9A3}"/>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Tekstfelt 2">
            <a:extLst>
              <a:ext uri="{FF2B5EF4-FFF2-40B4-BE49-F238E27FC236}">
                <a16:creationId xmlns:a16="http://schemas.microsoft.com/office/drawing/2014/main" id="{7D2A641B-ED1D-FF5A-D534-BA532291565C}"/>
              </a:ext>
            </a:extLst>
          </p:cNvPr>
          <p:cNvSpPr txBox="1"/>
          <p:nvPr/>
        </p:nvSpPr>
        <p:spPr>
          <a:xfrm>
            <a:off x="506185" y="1589314"/>
            <a:ext cx="11397343" cy="3785652"/>
          </a:xfrm>
          <a:prstGeom prst="rect">
            <a:avLst/>
          </a:prstGeom>
          <a:noFill/>
        </p:spPr>
        <p:txBody>
          <a:bodyPr wrap="square" rtlCol="0">
            <a:spAutoFit/>
          </a:bodyPr>
          <a:lstStyle/>
          <a:p>
            <a:r>
              <a:rPr lang="da-DK" sz="2400" b="1"/>
              <a:t>Dagens spørgsmål </a:t>
            </a:r>
          </a:p>
          <a:p>
            <a:r>
              <a:rPr lang="da-DK" sz="2400"/>
              <a:t>Hvad gik godt i dag?</a:t>
            </a:r>
          </a:p>
          <a:p>
            <a:endParaRPr lang="da-DK" sz="2400" b="1"/>
          </a:p>
          <a:p>
            <a:r>
              <a:rPr lang="da-DK" sz="2400" b="1"/>
              <a:t>Dagens spørgsmål </a:t>
            </a:r>
          </a:p>
          <a:p>
            <a:endParaRPr lang="da-DK" sz="2400" b="1"/>
          </a:p>
          <a:p>
            <a:pPr marL="457200" indent="-457200">
              <a:buFont typeface="Arial" panose="020B0604020202020204" pitchFamily="34" charset="0"/>
              <a:buChar char="•"/>
            </a:pPr>
            <a:r>
              <a:rPr lang="da-DK" sz="2400"/>
              <a:t>Hvad blev ændret ved Systemskiftet i 1901 i forhold til, hvem der udpegede regeringen? </a:t>
            </a:r>
          </a:p>
          <a:p>
            <a:endParaRPr lang="da-DK" sz="2400"/>
          </a:p>
          <a:p>
            <a:pPr marL="457200" indent="-457200">
              <a:buFont typeface="Arial" panose="020B0604020202020204" pitchFamily="34" charset="0"/>
              <a:buChar char="•"/>
            </a:pPr>
            <a:r>
              <a:rPr lang="da-DK" sz="2400"/>
              <a:t>Hvad betyder parlamentarisme ifølge teksten, og hvilke krav stiller det til en regering?</a:t>
            </a:r>
          </a:p>
        </p:txBody>
      </p:sp>
    </p:spTree>
    <p:extLst>
      <p:ext uri="{BB962C8B-B14F-4D97-AF65-F5344CB8AC3E}">
        <p14:creationId xmlns:p14="http://schemas.microsoft.com/office/powerpoint/2010/main" val="1224173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CD754AEC-E187-C135-90D7-AEDE4E5F7DE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Et billede, der indeholder tøj, indendørs, person, whiteboard&#10;&#10;AI-genereret indhold kan være ukorrekt.">
            <a:extLst>
              <a:ext uri="{FF2B5EF4-FFF2-40B4-BE49-F238E27FC236}">
                <a16:creationId xmlns:a16="http://schemas.microsoft.com/office/drawing/2014/main" id="{3969704E-A4C5-2BE8-A97C-F945C24E2BFD}"/>
              </a:ext>
            </a:extLst>
          </p:cNvPr>
          <p:cNvPicPr>
            <a:picLocks noChangeAspect="1"/>
          </p:cNvPicPr>
          <p:nvPr/>
        </p:nvPicPr>
        <p:blipFill>
          <a:blip r:embed="rId3">
            <a:alphaModFix amt="50000"/>
          </a:blip>
          <a:srcRect t="35307" b="8443"/>
          <a:stretch>
            <a:fillRect/>
          </a:stretch>
        </p:blipFill>
        <p:spPr>
          <a:xfrm>
            <a:off x="20" y="1"/>
            <a:ext cx="12191980" cy="6857999"/>
          </a:xfrm>
          <a:prstGeom prst="rect">
            <a:avLst/>
          </a:prstGeom>
        </p:spPr>
      </p:pic>
      <p:sp>
        <p:nvSpPr>
          <p:cNvPr id="2" name="Titel 1">
            <a:extLst>
              <a:ext uri="{FF2B5EF4-FFF2-40B4-BE49-F238E27FC236}">
                <a16:creationId xmlns:a16="http://schemas.microsoft.com/office/drawing/2014/main" id="{5A51D20B-826D-42F5-ABDA-E0A898B94061}"/>
              </a:ext>
            </a:extLst>
          </p:cNvPr>
          <p:cNvSpPr>
            <a:spLocks noGrp="1"/>
          </p:cNvSpPr>
          <p:nvPr>
            <p:ph type="ctrTitle"/>
          </p:nvPr>
        </p:nvSpPr>
        <p:spPr>
          <a:xfrm>
            <a:off x="1524000" y="1122362"/>
            <a:ext cx="9144000" cy="2900518"/>
          </a:xfrm>
        </p:spPr>
        <p:txBody>
          <a:bodyPr>
            <a:normAutofit/>
          </a:bodyPr>
          <a:lstStyle/>
          <a:p>
            <a:r>
              <a:rPr lang="da-DK" dirty="0">
                <a:solidFill>
                  <a:srgbClr val="FFFFFF"/>
                </a:solidFill>
              </a:rPr>
              <a:t>Historie</a:t>
            </a:r>
          </a:p>
        </p:txBody>
      </p:sp>
      <p:sp>
        <p:nvSpPr>
          <p:cNvPr id="3" name="Undertitel 2">
            <a:extLst>
              <a:ext uri="{FF2B5EF4-FFF2-40B4-BE49-F238E27FC236}">
                <a16:creationId xmlns:a16="http://schemas.microsoft.com/office/drawing/2014/main" id="{E2410AA8-1A3D-A620-CA85-3B7E91C3F4C4}"/>
              </a:ext>
            </a:extLst>
          </p:cNvPr>
          <p:cNvSpPr>
            <a:spLocks noGrp="1"/>
          </p:cNvSpPr>
          <p:nvPr>
            <p:ph type="subTitle" idx="1"/>
          </p:nvPr>
        </p:nvSpPr>
        <p:spPr>
          <a:xfrm>
            <a:off x="4389120" y="3942235"/>
            <a:ext cx="3413760" cy="412596"/>
          </a:xfrm>
        </p:spPr>
        <p:style>
          <a:lnRef idx="2">
            <a:schemeClr val="accent2">
              <a:shade val="15000"/>
            </a:schemeClr>
          </a:lnRef>
          <a:fillRef idx="1">
            <a:schemeClr val="accent2"/>
          </a:fillRef>
          <a:effectRef idx="0">
            <a:schemeClr val="accent2"/>
          </a:effectRef>
          <a:fontRef idx="minor">
            <a:schemeClr val="lt1"/>
          </a:fontRef>
        </p:style>
        <p:txBody>
          <a:bodyPr>
            <a:normAutofit lnSpcReduction="10000"/>
          </a:bodyPr>
          <a:lstStyle/>
          <a:p>
            <a:r>
              <a:rPr lang="da-DK" b="1" dirty="0">
                <a:solidFill>
                  <a:srgbClr val="FFFFFF"/>
                </a:solidFill>
              </a:rPr>
              <a:t>System skiftet af 1901</a:t>
            </a:r>
          </a:p>
        </p:txBody>
      </p:sp>
      <p:pic>
        <p:nvPicPr>
          <p:cNvPr id="5" name="Picture 2" descr="Et billede, der indeholder tekst, Grafik, Font/skrifttype, grafisk design">
            <a:extLst>
              <a:ext uri="{FF2B5EF4-FFF2-40B4-BE49-F238E27FC236}">
                <a16:creationId xmlns:a16="http://schemas.microsoft.com/office/drawing/2014/main" id="{D0481196-D4B4-49A7-BE9A-7B0EFFB1B754}"/>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61395" y="5334000"/>
            <a:ext cx="1891861" cy="1523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3926A103-C74C-790C-0305-89ABD6F6302D}"/>
              </a:ext>
            </a:extLst>
          </p:cNvPr>
          <p:cNvSpPr>
            <a:spLocks noChangeArrowheads="1"/>
          </p:cNvSpPr>
          <p:nvPr/>
        </p:nvSpPr>
        <p:spPr bwMode="auto">
          <a:xfrm>
            <a:off x="160632" y="5366598"/>
            <a:ext cx="29951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1pPr>
            <a:lvl2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2pPr>
            <a:lvl3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3pPr>
            <a:lvl4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4pPr>
            <a:lvl5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5pPr>
            <a:lvl6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6pPr>
            <a:lvl7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7pPr>
            <a:lvl8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8pPr>
            <a:lvl9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060700" algn="ctr"/>
                <a:tab pos="6119813" algn="r"/>
              </a:tabLst>
            </a:pPr>
            <a:r>
              <a:rPr kumimoji="0" lang="da-DK" altLang="da-DK" b="0" i="0" u="none" strike="noStrike" cap="none" normalizeH="0" baseline="0" dirty="0">
                <a:ln>
                  <a:noFill/>
                </a:ln>
                <a:solidFill>
                  <a:schemeClr val="tx1"/>
                </a:solidFill>
                <a:effectLst/>
                <a:latin typeface="Arial" panose="020B0604020202020204" pitchFamily="34" charset="0"/>
                <a:ea typeface="Arial" panose="020B0604020202020204" pitchFamily="34" charset="0"/>
              </a:rPr>
              <a:t>             		 </a:t>
            </a:r>
            <a:r>
              <a:rPr kumimoji="0" lang="da-DK" altLang="da-DK" sz="1400" b="0" i="1" u="none" strike="noStrike" cap="none" normalizeH="0" baseline="0" dirty="0">
                <a:ln>
                  <a:noFill/>
                </a:ln>
                <a:solidFill>
                  <a:schemeClr val="tx1"/>
                </a:solidFill>
                <a:effectLst/>
                <a:latin typeface="Arial" panose="020B0604020202020204" pitchFamily="34" charset="0"/>
                <a:ea typeface="Arial" panose="020B0604020202020204" pitchFamily="34" charset="0"/>
              </a:rPr>
              <a:t>Fremtidensskoler.com		</a:t>
            </a:r>
            <a:endParaRPr kumimoji="0" lang="da-DK" altLang="da-DK"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965705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7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uppe 13">
            <a:extLst>
              <a:ext uri="{FF2B5EF4-FFF2-40B4-BE49-F238E27FC236}">
                <a16:creationId xmlns:a16="http://schemas.microsoft.com/office/drawing/2014/main" id="{3AD88EBC-41A2-239C-5411-1A91134ADF0E}"/>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0BDE865A-32FB-B89C-558F-5C43E259E3D5}"/>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5AD9DC58-7BB8-D689-369E-2D888E244C90}"/>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60171C99-5C7D-93EE-C7BE-E6B222C16CB5}"/>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12DFB995-787C-0725-E63B-29F739899634}"/>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DCDE08D5-9BEB-AF16-5513-8FCE9E79D232}"/>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D24D22A5-491B-4ACD-A342-21D581D4C983}"/>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75FAB449-FD30-8954-E8AF-03C6DA4EF90E}"/>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B223EBF0-7493-7DE3-3E01-D537C8AA3DE3}"/>
              </a:ext>
            </a:extLst>
          </p:cNvPr>
          <p:cNvSpPr txBox="1"/>
          <p:nvPr/>
        </p:nvSpPr>
        <p:spPr>
          <a:xfrm>
            <a:off x="805542" y="1904999"/>
            <a:ext cx="5671457" cy="4295278"/>
          </a:xfrm>
          <a:prstGeom prst="rect">
            <a:avLst/>
          </a:prstGeom>
          <a:noFill/>
        </p:spPr>
        <p:txBody>
          <a:bodyPr wrap="square" rtlCol="0">
            <a:spAutoFit/>
          </a:bodyPr>
          <a:lstStyle/>
          <a:p>
            <a:r>
              <a:rPr lang="da-DK" sz="4800" b="1"/>
              <a:t>Dagens plan</a:t>
            </a:r>
          </a:p>
          <a:p>
            <a:endParaRPr lang="da-DK" sz="4800" b="1"/>
          </a:p>
          <a:p>
            <a:pPr marL="800100" lvl="1" indent="-342900">
              <a:lnSpc>
                <a:spcPct val="150000"/>
              </a:lnSpc>
              <a:buFont typeface="Arial" panose="020B0604020202020204" pitchFamily="34" charset="0"/>
              <a:buChar char="•"/>
            </a:pPr>
            <a:r>
              <a:rPr lang="da-DK" sz="2000" b="1"/>
              <a:t>Fokus arbejde</a:t>
            </a:r>
          </a:p>
          <a:p>
            <a:pPr marL="1257300" lvl="2" indent="-342900">
              <a:lnSpc>
                <a:spcPct val="150000"/>
              </a:lnSpc>
              <a:buFont typeface="Arial" panose="020B0604020202020204" pitchFamily="34" charset="0"/>
              <a:buChar char="•"/>
            </a:pPr>
            <a:r>
              <a:rPr lang="da-DK" sz="2000" b="1"/>
              <a:t>Den gode tekst (alene eller i grupper) </a:t>
            </a:r>
          </a:p>
          <a:p>
            <a:pPr marL="800100" lvl="1" indent="-342900">
              <a:lnSpc>
                <a:spcPct val="150000"/>
              </a:lnSpc>
              <a:buFont typeface="Arial" panose="020B0604020202020204" pitchFamily="34" charset="0"/>
              <a:buChar char="•"/>
            </a:pPr>
            <a:r>
              <a:rPr lang="da-DK" sz="2000" b="1"/>
              <a:t>Pause</a:t>
            </a:r>
          </a:p>
          <a:p>
            <a:pPr marL="800100" lvl="1" indent="-342900">
              <a:lnSpc>
                <a:spcPct val="150000"/>
              </a:lnSpc>
              <a:buFont typeface="Arial" panose="020B0604020202020204" pitchFamily="34" charset="0"/>
              <a:buChar char="•"/>
            </a:pPr>
            <a:r>
              <a:rPr lang="da-DK" sz="2000" b="1"/>
              <a:t>Gruppe arbejde </a:t>
            </a:r>
          </a:p>
          <a:p>
            <a:pPr marL="1257300" lvl="2" indent="-342900">
              <a:lnSpc>
                <a:spcPct val="150000"/>
              </a:lnSpc>
              <a:buFont typeface="Arial" panose="020B0604020202020204" pitchFamily="34" charset="0"/>
              <a:buChar char="•"/>
            </a:pPr>
            <a:r>
              <a:rPr lang="da-DK" sz="2000" b="1"/>
              <a:t>Sprog værktøjer og prompt</a:t>
            </a:r>
          </a:p>
          <a:p>
            <a:pPr marL="800100" lvl="1" indent="-342900">
              <a:lnSpc>
                <a:spcPct val="150000"/>
              </a:lnSpc>
              <a:buFont typeface="Arial" panose="020B0604020202020204" pitchFamily="34" charset="0"/>
              <a:buChar char="•"/>
            </a:pPr>
            <a:r>
              <a:rPr lang="da-DK" sz="2000" b="1"/>
              <a:t>Evaluering  </a:t>
            </a:r>
          </a:p>
        </p:txBody>
      </p:sp>
      <p:sp>
        <p:nvSpPr>
          <p:cNvPr id="3" name="Tekstfelt 2">
            <a:extLst>
              <a:ext uri="{FF2B5EF4-FFF2-40B4-BE49-F238E27FC236}">
                <a16:creationId xmlns:a16="http://schemas.microsoft.com/office/drawing/2014/main" id="{1D260B6E-5372-45C5-EC0E-DD90F40D99D2}"/>
              </a:ext>
            </a:extLst>
          </p:cNvPr>
          <p:cNvSpPr txBox="1"/>
          <p:nvPr/>
        </p:nvSpPr>
        <p:spPr>
          <a:xfrm>
            <a:off x="6770914" y="1904999"/>
            <a:ext cx="5421086" cy="4462184"/>
          </a:xfrm>
          <a:prstGeom prst="rect">
            <a:avLst/>
          </a:prstGeom>
          <a:noFill/>
        </p:spPr>
        <p:txBody>
          <a:bodyPr wrap="square" rtlCol="0">
            <a:spAutoFit/>
          </a:bodyPr>
          <a:lstStyle/>
          <a:p>
            <a:r>
              <a:rPr lang="da-DK" sz="4800" b="1"/>
              <a:t>Dagens Mål</a:t>
            </a:r>
          </a:p>
          <a:p>
            <a:endParaRPr lang="da-DK" sz="4800" b="1"/>
          </a:p>
          <a:p>
            <a:pPr marL="800100" lvl="1" indent="-342900">
              <a:lnSpc>
                <a:spcPct val="150000"/>
              </a:lnSpc>
              <a:buFont typeface="Arial" panose="020B0604020202020204" pitchFamily="34" charset="0"/>
              <a:buChar char="•"/>
            </a:pPr>
            <a:r>
              <a:rPr lang="da-DK" sz="2000" b="1"/>
              <a:t>Prøv nye og måske mærkelige undervisningsmetoder</a:t>
            </a:r>
          </a:p>
          <a:p>
            <a:pPr marL="800100" lvl="1" indent="-342900">
              <a:lnSpc>
                <a:spcPct val="150000"/>
              </a:lnSpc>
              <a:buFont typeface="Arial" panose="020B0604020202020204" pitchFamily="34" charset="0"/>
              <a:buChar char="•"/>
            </a:pPr>
            <a:r>
              <a:rPr lang="da-DK" sz="2000" b="1"/>
              <a:t>Forstå systemskiftet af 1901</a:t>
            </a:r>
          </a:p>
          <a:p>
            <a:pPr marL="800100" lvl="1" indent="-342900">
              <a:lnSpc>
                <a:spcPct val="150000"/>
              </a:lnSpc>
              <a:buFont typeface="Arial" panose="020B0604020202020204" pitchFamily="34" charset="0"/>
              <a:buChar char="•"/>
            </a:pPr>
            <a:r>
              <a:rPr lang="da-DK" sz="2000" b="1"/>
              <a:t>Forbedre jeres evne til at formulerer historie</a:t>
            </a:r>
          </a:p>
          <a:p>
            <a:pPr marL="800100" lvl="1" indent="-342900">
              <a:lnSpc>
                <a:spcPct val="150000"/>
              </a:lnSpc>
              <a:buFont typeface="Arial" panose="020B0604020202020204" pitchFamily="34" charset="0"/>
              <a:buChar char="•"/>
            </a:pPr>
            <a:endParaRPr lang="da-DK" sz="2800" b="1"/>
          </a:p>
        </p:txBody>
      </p:sp>
    </p:spTree>
    <p:extLst>
      <p:ext uri="{BB962C8B-B14F-4D97-AF65-F5344CB8AC3E}">
        <p14:creationId xmlns:p14="http://schemas.microsoft.com/office/powerpoint/2010/main" val="1301142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52D2130-309A-5523-3491-07E104F2647E}"/>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3841D934-4618-5A35-D62E-2A3B79A15CF3}"/>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F31FE572-4DDB-4104-EC92-C5EE14D22343}"/>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B5DBA19C-C02E-113E-93A6-F80FFDFD6561}"/>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6B746D80-2D9C-A413-BB11-45A8DD4DFEE7}"/>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4F5B023C-7C77-2226-3659-AB35798F092F}"/>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9EE6AEE1-F3E7-9D51-83B4-E11B85130290}"/>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9CEBBD13-6680-0550-ACED-22768579C8E7}"/>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FBCDA1FD-369C-8445-87CC-242CEC75BBB3}"/>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4109F166-F483-940C-8F8C-B4711984757F}"/>
              </a:ext>
            </a:extLst>
          </p:cNvPr>
          <p:cNvSpPr txBox="1"/>
          <p:nvPr/>
        </p:nvSpPr>
        <p:spPr>
          <a:xfrm>
            <a:off x="506185" y="1589314"/>
            <a:ext cx="11397343" cy="3416320"/>
          </a:xfrm>
          <a:prstGeom prst="rect">
            <a:avLst/>
          </a:prstGeom>
          <a:noFill/>
        </p:spPr>
        <p:txBody>
          <a:bodyPr wrap="square" rtlCol="0">
            <a:spAutoFit/>
          </a:bodyPr>
          <a:lstStyle/>
          <a:p>
            <a:r>
              <a:rPr lang="da-DK" sz="2400" b="1"/>
              <a:t>Dagens spørgsmål </a:t>
            </a:r>
          </a:p>
          <a:p>
            <a:endParaRPr lang="da-DK" sz="2400" b="1"/>
          </a:p>
          <a:p>
            <a:pPr marL="457200" indent="-457200">
              <a:buFont typeface="Arial" panose="020B0604020202020204" pitchFamily="34" charset="0"/>
              <a:buChar char="•"/>
            </a:pPr>
            <a:r>
              <a:rPr lang="da-DK" sz="2400"/>
              <a:t>Hvad blev ændret ved Systemskiftet i 1901 i forhold til, hvem der udpegede regeringen? </a:t>
            </a:r>
          </a:p>
          <a:p>
            <a:pPr marL="457200" indent="-457200">
              <a:buFont typeface="Arial" panose="020B0604020202020204" pitchFamily="34" charset="0"/>
              <a:buChar char="•"/>
            </a:pPr>
            <a:endParaRPr lang="da-DK" sz="2400"/>
          </a:p>
          <a:p>
            <a:pPr marL="457200" indent="-457200">
              <a:buFont typeface="Arial" panose="020B0604020202020204" pitchFamily="34" charset="0"/>
              <a:buChar char="•"/>
            </a:pPr>
            <a:r>
              <a:rPr lang="da-DK" sz="2400"/>
              <a:t>Hvorfor opstod der konflikter mellem Folketinget og regeringen i slutningen af 1800-tallet? </a:t>
            </a:r>
          </a:p>
          <a:p>
            <a:pPr marL="457200" indent="-457200">
              <a:buFont typeface="Arial" panose="020B0604020202020204" pitchFamily="34" charset="0"/>
              <a:buChar char="•"/>
            </a:pPr>
            <a:endParaRPr lang="da-DK" sz="2400"/>
          </a:p>
          <a:p>
            <a:pPr marL="457200" indent="-457200">
              <a:buFont typeface="Arial" panose="020B0604020202020204" pitchFamily="34" charset="0"/>
              <a:buChar char="•"/>
            </a:pPr>
            <a:r>
              <a:rPr lang="da-DK" sz="2400"/>
              <a:t>Hvad betyder parlamentarisme, og hvilke krav stiller det til en regering?</a:t>
            </a:r>
          </a:p>
        </p:txBody>
      </p:sp>
      <p:grpSp>
        <p:nvGrpSpPr>
          <p:cNvPr id="3" name="Gruppe 2">
            <a:extLst>
              <a:ext uri="{FF2B5EF4-FFF2-40B4-BE49-F238E27FC236}">
                <a16:creationId xmlns:a16="http://schemas.microsoft.com/office/drawing/2014/main" id="{8A2CFF64-44F2-574C-8465-3676618691A4}"/>
              </a:ext>
            </a:extLst>
          </p:cNvPr>
          <p:cNvGrpSpPr/>
          <p:nvPr/>
        </p:nvGrpSpPr>
        <p:grpSpPr>
          <a:xfrm>
            <a:off x="1911432" y="5629539"/>
            <a:ext cx="11569534" cy="1044382"/>
            <a:chOff x="745177" y="5245775"/>
            <a:chExt cx="13897099" cy="1308758"/>
          </a:xfrm>
        </p:grpSpPr>
        <p:grpSp>
          <p:nvGrpSpPr>
            <p:cNvPr id="4" name="Gruppe 3">
              <a:extLst>
                <a:ext uri="{FF2B5EF4-FFF2-40B4-BE49-F238E27FC236}">
                  <a16:creationId xmlns:a16="http://schemas.microsoft.com/office/drawing/2014/main" id="{9784E4DF-E404-838E-9FF1-8918750E2EF8}"/>
                </a:ext>
              </a:extLst>
            </p:cNvPr>
            <p:cNvGrpSpPr/>
            <p:nvPr/>
          </p:nvGrpSpPr>
          <p:grpSpPr>
            <a:xfrm>
              <a:off x="745177" y="5245775"/>
              <a:ext cx="10362705" cy="1308758"/>
              <a:chOff x="745177" y="5245775"/>
              <a:chExt cx="10362705" cy="1308758"/>
            </a:xfrm>
          </p:grpSpPr>
          <p:cxnSp>
            <p:nvCxnSpPr>
              <p:cNvPr id="13" name="Lige forbindelse 12">
                <a:extLst>
                  <a:ext uri="{FF2B5EF4-FFF2-40B4-BE49-F238E27FC236}">
                    <a16:creationId xmlns:a16="http://schemas.microsoft.com/office/drawing/2014/main" id="{34E7C464-A31E-ADE0-8888-8627FCFC4A1A}"/>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5" name="Billedforklaring: streg 14">
                <a:extLst>
                  <a:ext uri="{FF2B5EF4-FFF2-40B4-BE49-F238E27FC236}">
                    <a16:creationId xmlns:a16="http://schemas.microsoft.com/office/drawing/2014/main" id="{23319B3A-C2BD-123D-A301-50E778B0570D}"/>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6" name="Tekstfelt 15">
                <a:extLst>
                  <a:ext uri="{FF2B5EF4-FFF2-40B4-BE49-F238E27FC236}">
                    <a16:creationId xmlns:a16="http://schemas.microsoft.com/office/drawing/2014/main" id="{CAA2CDBC-A92E-A076-0D99-34DBE82127BB}"/>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7" name="Billedforklaring: streg 16">
                <a:extLst>
                  <a:ext uri="{FF2B5EF4-FFF2-40B4-BE49-F238E27FC236}">
                    <a16:creationId xmlns:a16="http://schemas.microsoft.com/office/drawing/2014/main" id="{C819F207-B054-8D8C-E743-88AD9BE76C83}"/>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8" name="Billedforklaring: streg 17">
                <a:extLst>
                  <a:ext uri="{FF2B5EF4-FFF2-40B4-BE49-F238E27FC236}">
                    <a16:creationId xmlns:a16="http://schemas.microsoft.com/office/drawing/2014/main" id="{DF2C410C-7B3D-C796-5A98-09B138A444CD}"/>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19" name="Tekstfelt 18">
                <a:extLst>
                  <a:ext uri="{FF2B5EF4-FFF2-40B4-BE49-F238E27FC236}">
                    <a16:creationId xmlns:a16="http://schemas.microsoft.com/office/drawing/2014/main" id="{5D96F7E5-9B76-8B55-C37F-5B897051A288}"/>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2" name="Tekstfelt 11">
              <a:extLst>
                <a:ext uri="{FF2B5EF4-FFF2-40B4-BE49-F238E27FC236}">
                  <a16:creationId xmlns:a16="http://schemas.microsoft.com/office/drawing/2014/main" id="{FED58E34-DC44-7912-8C13-52AA5C5F92C4}"/>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1" name="Grafik 20" descr="Dans med massiv udfyldning">
            <a:extLst>
              <a:ext uri="{FF2B5EF4-FFF2-40B4-BE49-F238E27FC236}">
                <a16:creationId xmlns:a16="http://schemas.microsoft.com/office/drawing/2014/main" id="{A64F9574-0AAA-106A-4794-ACF30474B9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1970" y="5905343"/>
            <a:ext cx="604029" cy="604029"/>
          </a:xfrm>
          <a:prstGeom prst="rect">
            <a:avLst/>
          </a:prstGeom>
        </p:spPr>
      </p:pic>
    </p:spTree>
    <p:extLst>
      <p:ext uri="{BB962C8B-B14F-4D97-AF65-F5344CB8AC3E}">
        <p14:creationId xmlns:p14="http://schemas.microsoft.com/office/powerpoint/2010/main" val="1815850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B1DBD57-7A77-D9A2-D8A5-8CB2C25DCA11}"/>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7406C141-9CB4-1957-6BA2-670CD0F20DF9}"/>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C3E7CBF2-F5F9-640B-B144-92E678030E69}"/>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2DD99209-C002-AC18-E18C-A0C4B154E122}"/>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67E43367-867B-0245-AFB9-ADDF4AE0CB64}"/>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74541553-605C-1AEE-A761-EAED6683D7A4}"/>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D9E903EA-8452-092C-5928-A86E5AFDBDD4}"/>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142D6F8E-0CB6-3B79-DBD3-6F080862AE4D}"/>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150A2757-8367-096E-F2A9-2BDF0A53AF44}"/>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Tekstfelt 2">
            <a:extLst>
              <a:ext uri="{FF2B5EF4-FFF2-40B4-BE49-F238E27FC236}">
                <a16:creationId xmlns:a16="http://schemas.microsoft.com/office/drawing/2014/main" id="{406E9F01-8D75-8E3B-5BE0-E80FBE3E59A8}"/>
              </a:ext>
            </a:extLst>
          </p:cNvPr>
          <p:cNvSpPr txBox="1"/>
          <p:nvPr/>
        </p:nvSpPr>
        <p:spPr>
          <a:xfrm>
            <a:off x="1257300" y="3025561"/>
            <a:ext cx="10711542" cy="1938992"/>
          </a:xfrm>
          <a:prstGeom prst="rect">
            <a:avLst/>
          </a:prstGeom>
          <a:noFill/>
        </p:spPr>
        <p:txBody>
          <a:bodyPr wrap="square" rtlCol="0">
            <a:spAutoFit/>
          </a:bodyPr>
          <a:lstStyle/>
          <a:p>
            <a:r>
              <a:rPr lang="da-DK" sz="4000"/>
              <a:t>Hvad vil det sige, at en tekst er "godt skrevet"?</a:t>
            </a:r>
          </a:p>
          <a:p>
            <a:endParaRPr lang="da-DK" sz="4000"/>
          </a:p>
          <a:p>
            <a:r>
              <a:rPr lang="da-DK" sz="4000"/>
              <a:t> </a:t>
            </a:r>
          </a:p>
        </p:txBody>
      </p:sp>
    </p:spTree>
    <p:extLst>
      <p:ext uri="{BB962C8B-B14F-4D97-AF65-F5344CB8AC3E}">
        <p14:creationId xmlns:p14="http://schemas.microsoft.com/office/powerpoint/2010/main" val="3224373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9239B2C-5CF4-8908-D9CA-13E9D8BAE83D}"/>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29C29464-A18E-8155-983B-660B436F8971}"/>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3304AE48-F21F-A1A0-CEF8-5AA64BB21712}"/>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AEA8CDD2-0FA5-1FDC-1C56-B7F56BF4C8D4}"/>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6BC71E50-0669-5C23-3AAB-5A443E277295}"/>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A0F104E9-4B70-6A35-5111-3B3D4D4A0D11}"/>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919CBEEB-DDFC-7225-0D33-7762E5606391}"/>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E4AFF1A0-B389-B766-0407-A04CD18A67F5}"/>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7F49F6D9-3E66-6B0A-FC63-DED430C357DD}"/>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Tekstfelt 2">
            <a:extLst>
              <a:ext uri="{FF2B5EF4-FFF2-40B4-BE49-F238E27FC236}">
                <a16:creationId xmlns:a16="http://schemas.microsoft.com/office/drawing/2014/main" id="{51E4F6D1-7437-FDE5-BF3D-25A5F2AFC73F}"/>
              </a:ext>
            </a:extLst>
          </p:cNvPr>
          <p:cNvSpPr txBox="1"/>
          <p:nvPr/>
        </p:nvSpPr>
        <p:spPr>
          <a:xfrm>
            <a:off x="272144" y="1348178"/>
            <a:ext cx="11919856" cy="5293757"/>
          </a:xfrm>
          <a:prstGeom prst="rect">
            <a:avLst/>
          </a:prstGeom>
          <a:noFill/>
        </p:spPr>
        <p:txBody>
          <a:bodyPr wrap="square" rtlCol="0">
            <a:spAutoFit/>
          </a:bodyPr>
          <a:lstStyle/>
          <a:p>
            <a:r>
              <a:rPr lang="da-DK" sz="3200" b="1" dirty="0">
                <a:solidFill>
                  <a:schemeClr val="accent3"/>
                </a:solidFill>
              </a:rPr>
              <a:t>Læsning og Vurdering: Systemskiftet 1901</a:t>
            </a:r>
            <a:endParaRPr lang="da-DK" dirty="0"/>
          </a:p>
          <a:p>
            <a:r>
              <a:rPr lang="da-DK" dirty="0"/>
              <a:t>Vi skal nu i gang med et spændende stykke danmarkshistorie: </a:t>
            </a:r>
            <a:r>
              <a:rPr lang="da-DK" b="1" dirty="0"/>
              <a:t>Systemskiftet i 1901</a:t>
            </a:r>
            <a:r>
              <a:rPr lang="da-DK" dirty="0"/>
              <a:t>. Det er en virkelig vigtig begivenhed, fordi den ændrede den måde, Danmark blev styret på.</a:t>
            </a:r>
          </a:p>
          <a:p>
            <a:endParaRPr lang="da-DK" dirty="0"/>
          </a:p>
          <a:p>
            <a:r>
              <a:rPr lang="da-DK" b="1" dirty="0"/>
              <a:t>Opgaven: Vurder teksterne</a:t>
            </a:r>
          </a:p>
          <a:p>
            <a:r>
              <a:rPr lang="da-DK" dirty="0"/>
              <a:t>I får udleveret </a:t>
            </a:r>
            <a:r>
              <a:rPr lang="da-DK" b="1" dirty="0"/>
              <a:t>fire forskellige tekster</a:t>
            </a:r>
            <a:r>
              <a:rPr lang="da-DK" dirty="0"/>
              <a:t> – lad os kalde dem Tekst A, Tekst B, Tekst C og Tekst D – der alle handler om Systemskiftet. (Bilag 2)</a:t>
            </a:r>
          </a:p>
          <a:p>
            <a:endParaRPr lang="da-DK" b="1" dirty="0"/>
          </a:p>
          <a:p>
            <a:r>
              <a:rPr lang="da-DK" b="1" dirty="0"/>
              <a:t>Jeres opgave er todelt:</a:t>
            </a:r>
            <a:endParaRPr lang="da-DK" dirty="0"/>
          </a:p>
          <a:p>
            <a:r>
              <a:rPr lang="da-DK" b="1" dirty="0"/>
              <a:t>1. Vurdering: Hvilken tekst er den bedste?</a:t>
            </a:r>
          </a:p>
          <a:p>
            <a:r>
              <a:rPr lang="da-DK" dirty="0"/>
              <a:t>I skal læse alle tre tekster grundigt og derefter </a:t>
            </a:r>
            <a:r>
              <a:rPr lang="da-DK" b="1" dirty="0"/>
              <a:t>udpege den ene tekst, som I synes er bedst skrevet</a:t>
            </a:r>
            <a:r>
              <a:rPr lang="da-DK" dirty="0"/>
              <a:t>.</a:t>
            </a:r>
          </a:p>
          <a:p>
            <a:endParaRPr lang="da-DK" b="1" dirty="0"/>
          </a:p>
          <a:p>
            <a:r>
              <a:rPr lang="da-DK" b="1" dirty="0"/>
              <a:t>2. Begrundelse: Hvorfor er den bedst?</a:t>
            </a:r>
          </a:p>
          <a:p>
            <a:r>
              <a:rPr lang="da-DK" dirty="0"/>
              <a:t>Det er ikke nok bare at vælge en tekst. I skal også </a:t>
            </a:r>
            <a:r>
              <a:rPr lang="da-DK" b="1" dirty="0"/>
              <a:t>forklare, hvorfor</a:t>
            </a:r>
            <a:r>
              <a:rPr lang="da-DK" dirty="0"/>
              <a:t> I har valgt netop den tekst. Jeres begrundelse skal være specifik og saglig.</a:t>
            </a:r>
          </a:p>
          <a:p>
            <a:endParaRPr lang="da-DK" dirty="0"/>
          </a:p>
          <a:p>
            <a:endParaRPr lang="da-DK" dirty="0"/>
          </a:p>
          <a:p>
            <a:r>
              <a:rPr lang="da-DK" dirty="0"/>
              <a:t> </a:t>
            </a:r>
          </a:p>
        </p:txBody>
      </p:sp>
    </p:spTree>
    <p:extLst>
      <p:ext uri="{BB962C8B-B14F-4D97-AF65-F5344CB8AC3E}">
        <p14:creationId xmlns:p14="http://schemas.microsoft.com/office/powerpoint/2010/main" val="302218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C387DB2-4D6E-9C38-4988-F42B4CD2313F}"/>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40B6B445-27B4-86F9-2C35-F418EBAC47AB}"/>
              </a:ext>
            </a:extLst>
          </p:cNvPr>
          <p:cNvGrpSpPr/>
          <p:nvPr/>
        </p:nvGrpSpPr>
        <p:grpSpPr>
          <a:xfrm>
            <a:off x="-119743" y="170960"/>
            <a:ext cx="12583886" cy="6687040"/>
            <a:chOff x="-119743" y="170960"/>
            <a:chExt cx="12583886" cy="6687040"/>
          </a:xfrm>
          <a:solidFill>
            <a:srgbClr val="FFCC66"/>
          </a:solidFill>
        </p:grpSpPr>
        <p:sp>
          <p:nvSpPr>
            <p:cNvPr id="11" name="Rektangel: afrundede hjørner 10">
              <a:extLst>
                <a:ext uri="{FF2B5EF4-FFF2-40B4-BE49-F238E27FC236}">
                  <a16:creationId xmlns:a16="http://schemas.microsoft.com/office/drawing/2014/main" id="{7241B827-49E6-EE5F-6955-CF2A9635D31F}"/>
                </a:ext>
              </a:extLst>
            </p:cNvPr>
            <p:cNvSpPr/>
            <p:nvPr/>
          </p:nvSpPr>
          <p:spPr>
            <a:xfrm>
              <a:off x="4940740" y="170960"/>
              <a:ext cx="136753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EF71BCF8-2BC7-D43A-8CE4-EE98B3AEE77C}"/>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0ACA5B60-9E16-AC7A-BBCD-D7B5F67D4FCD}"/>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46297C5C-531C-C10B-4B4D-FFF1D13FE80E}"/>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EAC4E998-139B-CE0B-91A6-9FA28BAB77E7}"/>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FAC5B900-5244-8EB5-4328-D39E84361200}"/>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30A2D289-649E-0E77-FC8E-6E54B7844EC7}"/>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D623D908-B397-1DF9-4062-2B439BDBFB7C}"/>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pic>
        <p:nvPicPr>
          <p:cNvPr id="13" name="Billede 12">
            <a:extLst>
              <a:ext uri="{FF2B5EF4-FFF2-40B4-BE49-F238E27FC236}">
                <a16:creationId xmlns:a16="http://schemas.microsoft.com/office/drawing/2014/main" id="{711CFB49-25EA-6BA9-B3F1-864C38011E98}"/>
              </a:ext>
            </a:extLst>
          </p:cNvPr>
          <p:cNvPicPr>
            <a:picLocks noChangeAspect="1"/>
          </p:cNvPicPr>
          <p:nvPr/>
        </p:nvPicPr>
        <p:blipFill>
          <a:blip r:embed="rId2"/>
          <a:srcRect t="6875" b="10123"/>
          <a:stretch/>
        </p:blipFill>
        <p:spPr>
          <a:xfrm>
            <a:off x="3298370" y="1179673"/>
            <a:ext cx="5595259" cy="4644184"/>
          </a:xfrm>
          <a:prstGeom prst="rect">
            <a:avLst/>
          </a:prstGeom>
        </p:spPr>
      </p:pic>
    </p:spTree>
    <p:extLst>
      <p:ext uri="{BB962C8B-B14F-4D97-AF65-F5344CB8AC3E}">
        <p14:creationId xmlns:p14="http://schemas.microsoft.com/office/powerpoint/2010/main" val="749940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EF9060D-ADFB-4252-0811-6C986DFEFC91}"/>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A7904562-91AC-D3C1-1B0A-621D58BA8496}"/>
              </a:ext>
            </a:extLst>
          </p:cNvPr>
          <p:cNvGrpSpPr/>
          <p:nvPr/>
        </p:nvGrpSpPr>
        <p:grpSpPr>
          <a:xfrm>
            <a:off x="-119743" y="170960"/>
            <a:ext cx="12583886" cy="6687040"/>
            <a:chOff x="-119743" y="170960"/>
            <a:chExt cx="12583886" cy="6687040"/>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0FBFC96C-2EC3-75AF-5330-AD72BD16B2EB}"/>
                </a:ext>
              </a:extLst>
            </p:cNvPr>
            <p:cNvSpPr/>
            <p:nvPr/>
          </p:nvSpPr>
          <p:spPr>
            <a:xfrm>
              <a:off x="6313619" y="170960"/>
              <a:ext cx="2732409"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448073B9-418A-4B69-DD94-6FE46CA14B0E}"/>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24121735-6A76-E65C-5EDA-DBCE0E2663AD}"/>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CB0FC8DE-745E-63A1-BD6C-704A0BFED852}"/>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DF2F7DB9-910F-D9CD-3485-1467F6E0FBAA}"/>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BF6BE403-2491-8CCA-11B1-97FF3479FEA7}"/>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CB3AED0E-47C5-9CF7-3440-7A88EF236260}"/>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Rektangel 2">
            <a:extLst>
              <a:ext uri="{FF2B5EF4-FFF2-40B4-BE49-F238E27FC236}">
                <a16:creationId xmlns:a16="http://schemas.microsoft.com/office/drawing/2014/main" id="{D360D386-B570-92A6-495C-BFAB7F7687E8}"/>
              </a:ext>
            </a:extLst>
          </p:cNvPr>
          <p:cNvSpPr/>
          <p:nvPr/>
        </p:nvSpPr>
        <p:spPr>
          <a:xfrm>
            <a:off x="-119743" y="5943600"/>
            <a:ext cx="12583886" cy="1034143"/>
          </a:xfrm>
          <a:prstGeom prst="rect">
            <a:avLst/>
          </a:prstGeom>
          <a:solidFill>
            <a:schemeClr val="accent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4" name="Tekstfelt 3">
            <a:extLst>
              <a:ext uri="{FF2B5EF4-FFF2-40B4-BE49-F238E27FC236}">
                <a16:creationId xmlns:a16="http://schemas.microsoft.com/office/drawing/2014/main" id="{25886AD7-BE83-D586-8785-91E783B61F88}"/>
              </a:ext>
            </a:extLst>
          </p:cNvPr>
          <p:cNvSpPr txBox="1"/>
          <p:nvPr/>
        </p:nvSpPr>
        <p:spPr>
          <a:xfrm>
            <a:off x="272143" y="1284515"/>
            <a:ext cx="7266167" cy="4524315"/>
          </a:xfrm>
          <a:prstGeom prst="rect">
            <a:avLst/>
          </a:prstGeom>
          <a:noFill/>
        </p:spPr>
        <p:txBody>
          <a:bodyPr wrap="square" rtlCol="0">
            <a:spAutoFit/>
          </a:bodyPr>
          <a:lstStyle/>
          <a:p>
            <a:r>
              <a:rPr lang="da-DK" b="1"/>
              <a:t> Konkurrence: Systemskiftet 1901 – Skrevet af AI </a:t>
            </a:r>
          </a:p>
          <a:p>
            <a:endParaRPr lang="da-DK" b="1"/>
          </a:p>
          <a:p>
            <a:r>
              <a:rPr lang="da-DK"/>
              <a:t>Opgaven er at finde ud af, hvilken sprogmodel (f.eks. </a:t>
            </a:r>
            <a:r>
              <a:rPr lang="da-DK" err="1"/>
              <a:t>ChatGPT</a:t>
            </a:r>
            <a:r>
              <a:rPr lang="da-DK"/>
              <a:t>, </a:t>
            </a:r>
            <a:r>
              <a:rPr lang="da-DK" err="1"/>
              <a:t>Skolebot</a:t>
            </a:r>
            <a:r>
              <a:rPr lang="da-DK"/>
              <a:t>, </a:t>
            </a:r>
            <a:r>
              <a:rPr lang="da-DK" err="1"/>
              <a:t>Gemini</a:t>
            </a:r>
            <a:r>
              <a:rPr lang="da-DK"/>
              <a:t>) der kan skrive den bedste tekst om det danske Systemskifte i 1901.</a:t>
            </a:r>
          </a:p>
          <a:p>
            <a:endParaRPr lang="da-DK"/>
          </a:p>
          <a:p>
            <a:r>
              <a:rPr lang="da-DK" b="1"/>
              <a:t>Krav til Teksten:</a:t>
            </a:r>
          </a:p>
          <a:p>
            <a:r>
              <a:rPr lang="da-DK" b="1"/>
              <a:t>Længde:</a:t>
            </a:r>
            <a:r>
              <a:rPr lang="da-DK"/>
              <a:t> Teksten må maksimalt fylde </a:t>
            </a:r>
            <a:r>
              <a:rPr lang="da-DK" b="1"/>
              <a:t>5 linjer</a:t>
            </a:r>
            <a:r>
              <a:rPr lang="da-DK"/>
              <a:t>.</a:t>
            </a:r>
          </a:p>
          <a:p>
            <a:r>
              <a:rPr lang="da-DK" b="1"/>
              <a:t>Indhold:</a:t>
            </a:r>
            <a:r>
              <a:rPr lang="da-DK"/>
              <a:t> Teksten skal besvare </a:t>
            </a:r>
            <a:r>
              <a:rPr lang="da-DK" b="1"/>
              <a:t>mindst ét af "dagens spørgsmål"</a:t>
            </a:r>
            <a:r>
              <a:rPr lang="da-DK"/>
              <a:t> </a:t>
            </a:r>
          </a:p>
          <a:p>
            <a:r>
              <a:rPr lang="da-DK" b="1"/>
              <a:t>Rettelser:</a:t>
            </a:r>
            <a:r>
              <a:rPr lang="da-DK"/>
              <a:t> Teksten skal indeholde </a:t>
            </a:r>
            <a:r>
              <a:rPr lang="da-DK" b="1"/>
              <a:t>mindst 2 rettelser</a:t>
            </a:r>
            <a:r>
              <a:rPr lang="da-DK"/>
              <a:t> (konkrete ting i ønsker rettet)</a:t>
            </a:r>
          </a:p>
          <a:p>
            <a:endParaRPr lang="da-DK"/>
          </a:p>
          <a:p>
            <a:r>
              <a:rPr lang="da-DK" b="1"/>
              <a:t>Bedømmelse:</a:t>
            </a:r>
          </a:p>
          <a:p>
            <a:r>
              <a:rPr lang="da-DK"/>
              <a:t>Vinderen er den person/det hold, der indsender den AI-genererede tekst, som bedst opfylder kravene, og den bedst skrevet tekst om Systemskiftet 1901.</a:t>
            </a:r>
          </a:p>
        </p:txBody>
      </p:sp>
      <p:sp>
        <p:nvSpPr>
          <p:cNvPr id="12" name="Tekstfelt 11">
            <a:extLst>
              <a:ext uri="{FF2B5EF4-FFF2-40B4-BE49-F238E27FC236}">
                <a16:creationId xmlns:a16="http://schemas.microsoft.com/office/drawing/2014/main" id="{CAF8374B-56ED-7A46-34C8-BF6A1F0B0F5A}"/>
              </a:ext>
            </a:extLst>
          </p:cNvPr>
          <p:cNvSpPr txBox="1"/>
          <p:nvPr/>
        </p:nvSpPr>
        <p:spPr>
          <a:xfrm>
            <a:off x="7679823" y="1489926"/>
            <a:ext cx="4512177" cy="3416320"/>
          </a:xfrm>
          <a:prstGeom prst="rect">
            <a:avLst/>
          </a:prstGeom>
          <a:noFill/>
        </p:spPr>
        <p:txBody>
          <a:bodyPr wrap="square" rtlCol="0">
            <a:spAutoFit/>
          </a:bodyPr>
          <a:lstStyle/>
          <a:p>
            <a:r>
              <a:rPr lang="da-DK" b="1"/>
              <a:t>Dagens spørgsmål </a:t>
            </a:r>
          </a:p>
          <a:p>
            <a:endParaRPr lang="da-DK" b="1"/>
          </a:p>
          <a:p>
            <a:pPr marL="457200" indent="-457200">
              <a:buFont typeface="Arial" panose="020B0604020202020204" pitchFamily="34" charset="0"/>
              <a:buChar char="•"/>
            </a:pPr>
            <a:r>
              <a:rPr lang="da-DK"/>
              <a:t>Hvad blev ændret ved Systemskiftet i 1901 i forhold til, hvem der udpegede regeringen? </a:t>
            </a:r>
          </a:p>
          <a:p>
            <a:pPr marL="457200" indent="-457200">
              <a:buFont typeface="Arial" panose="020B0604020202020204" pitchFamily="34" charset="0"/>
              <a:buChar char="•"/>
            </a:pPr>
            <a:endParaRPr lang="da-DK"/>
          </a:p>
          <a:p>
            <a:pPr marL="457200" indent="-457200">
              <a:buFont typeface="Arial" panose="020B0604020202020204" pitchFamily="34" charset="0"/>
              <a:buChar char="•"/>
            </a:pPr>
            <a:r>
              <a:rPr lang="da-DK"/>
              <a:t>Hvorfor opstod der konflikter mellem Folketinget og regeringen i slutningen af 1800-tallet? </a:t>
            </a:r>
          </a:p>
          <a:p>
            <a:pPr marL="457200" indent="-457200">
              <a:buFont typeface="Arial" panose="020B0604020202020204" pitchFamily="34" charset="0"/>
              <a:buChar char="•"/>
            </a:pPr>
            <a:endParaRPr lang="da-DK"/>
          </a:p>
          <a:p>
            <a:pPr marL="457200" indent="-457200">
              <a:buFont typeface="Arial" panose="020B0604020202020204" pitchFamily="34" charset="0"/>
              <a:buChar char="•"/>
            </a:pPr>
            <a:r>
              <a:rPr lang="da-DK"/>
              <a:t>Hvad betyder parlamentarisme, og hvilke krav stiller det til en regering?</a:t>
            </a:r>
          </a:p>
        </p:txBody>
      </p:sp>
    </p:spTree>
    <p:extLst>
      <p:ext uri="{BB962C8B-B14F-4D97-AF65-F5344CB8AC3E}">
        <p14:creationId xmlns:p14="http://schemas.microsoft.com/office/powerpoint/2010/main" val="2417601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916C40F-62A7-B823-0005-8AACD8F36889}"/>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B9DF5775-E8D0-D96D-BE3F-13EECA2A09A5}"/>
              </a:ext>
            </a:extLst>
          </p:cNvPr>
          <p:cNvGrpSpPr/>
          <p:nvPr/>
        </p:nvGrpSpPr>
        <p:grpSpPr>
          <a:xfrm>
            <a:off x="-119743" y="184079"/>
            <a:ext cx="12583886" cy="6673921"/>
            <a:chOff x="-119743" y="184079"/>
            <a:chExt cx="12583886" cy="6673921"/>
          </a:xfrm>
          <a:solidFill>
            <a:schemeClr val="accent1">
              <a:lumMod val="20000"/>
              <a:lumOff val="80000"/>
            </a:schemeClr>
          </a:solidFill>
        </p:grpSpPr>
        <p:sp>
          <p:nvSpPr>
            <p:cNvPr id="11" name="Rektangel: afrundede hjørner 10">
              <a:extLst>
                <a:ext uri="{FF2B5EF4-FFF2-40B4-BE49-F238E27FC236}">
                  <a16:creationId xmlns:a16="http://schemas.microsoft.com/office/drawing/2014/main" id="{6A37B8DD-E482-C015-0D23-188DF5CFCDC5}"/>
                </a:ext>
              </a:extLst>
            </p:cNvPr>
            <p:cNvSpPr/>
            <p:nvPr/>
          </p:nvSpPr>
          <p:spPr>
            <a:xfrm>
              <a:off x="9056911" y="184079"/>
              <a:ext cx="198839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sp>
          <p:nvSpPr>
            <p:cNvPr id="5" name="Rektangel 4">
              <a:extLst>
                <a:ext uri="{FF2B5EF4-FFF2-40B4-BE49-F238E27FC236}">
                  <a16:creationId xmlns:a16="http://schemas.microsoft.com/office/drawing/2014/main" id="{B7CD7DA8-4E88-25C8-0589-F223F7BA7113}"/>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grpSp>
      <p:sp>
        <p:nvSpPr>
          <p:cNvPr id="6" name="Tekstfelt 5">
            <a:extLst>
              <a:ext uri="{FF2B5EF4-FFF2-40B4-BE49-F238E27FC236}">
                <a16:creationId xmlns:a16="http://schemas.microsoft.com/office/drawing/2014/main" id="{B8ECD021-DE49-25BD-A64A-DAD556AA5F1E}"/>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54D9F807-6AEA-F0B6-7605-59F79D251D96}"/>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5E7B1BA6-3AAA-1595-DA17-71955F202BEC}"/>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6B734944-A290-FC3D-FF52-8FB2859F3E07}"/>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64225FBF-985F-44FE-7C97-0A11EC1A18C8}"/>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Tekstfelt 2">
            <a:extLst>
              <a:ext uri="{FF2B5EF4-FFF2-40B4-BE49-F238E27FC236}">
                <a16:creationId xmlns:a16="http://schemas.microsoft.com/office/drawing/2014/main" id="{4EFF5177-CFA9-D786-6BC3-14F346BF5DBC}"/>
              </a:ext>
            </a:extLst>
          </p:cNvPr>
          <p:cNvSpPr txBox="1"/>
          <p:nvPr/>
        </p:nvSpPr>
        <p:spPr>
          <a:xfrm>
            <a:off x="506185" y="1589314"/>
            <a:ext cx="11397343" cy="3170099"/>
          </a:xfrm>
          <a:prstGeom prst="rect">
            <a:avLst/>
          </a:prstGeom>
          <a:noFill/>
        </p:spPr>
        <p:txBody>
          <a:bodyPr wrap="square" rtlCol="0">
            <a:spAutoFit/>
          </a:bodyPr>
          <a:lstStyle/>
          <a:p>
            <a:r>
              <a:rPr lang="da-DK" sz="2000" b="1"/>
              <a:t>Dagens spørgsmål </a:t>
            </a:r>
          </a:p>
          <a:p>
            <a:r>
              <a:rPr lang="da-DK" sz="2000"/>
              <a:t>Hvad gik godt i dag?</a:t>
            </a:r>
          </a:p>
          <a:p>
            <a:endParaRPr lang="da-DK" sz="2000" b="1"/>
          </a:p>
          <a:p>
            <a:r>
              <a:rPr lang="da-DK" sz="2000" b="1"/>
              <a:t>Dagens spørgsmål </a:t>
            </a:r>
          </a:p>
          <a:p>
            <a:endParaRPr lang="da-DK" sz="2000" b="1"/>
          </a:p>
          <a:p>
            <a:pPr marL="457200" indent="-457200">
              <a:buFont typeface="Arial" panose="020B0604020202020204" pitchFamily="34" charset="0"/>
              <a:buChar char="•"/>
            </a:pPr>
            <a:r>
              <a:rPr lang="da-DK" sz="2000"/>
              <a:t>Hvad blev ændret ved Systemskiftet i 1901 i forhold til, hvem der udpegede regeringen? </a:t>
            </a:r>
          </a:p>
          <a:p>
            <a:pPr marL="457200" indent="-457200">
              <a:buFont typeface="Arial" panose="020B0604020202020204" pitchFamily="34" charset="0"/>
              <a:buChar char="•"/>
            </a:pPr>
            <a:endParaRPr lang="da-DK" sz="2000"/>
          </a:p>
          <a:p>
            <a:pPr marL="457200" indent="-457200">
              <a:buFont typeface="Arial" panose="020B0604020202020204" pitchFamily="34" charset="0"/>
              <a:buChar char="•"/>
            </a:pPr>
            <a:r>
              <a:rPr lang="da-DK" sz="2000"/>
              <a:t>Hvorfor opstod der konflikter mellem Folketinget og regeringen i slutningen af 1800-tallet? </a:t>
            </a:r>
          </a:p>
          <a:p>
            <a:pPr marL="457200" indent="-457200">
              <a:buFont typeface="Arial" panose="020B0604020202020204" pitchFamily="34" charset="0"/>
              <a:buChar char="•"/>
            </a:pPr>
            <a:endParaRPr lang="da-DK" sz="2000"/>
          </a:p>
          <a:p>
            <a:pPr marL="457200" indent="-457200">
              <a:buFont typeface="Arial" panose="020B0604020202020204" pitchFamily="34" charset="0"/>
              <a:buChar char="•"/>
            </a:pPr>
            <a:r>
              <a:rPr lang="da-DK" sz="2000"/>
              <a:t>Hvad betyder parlamentarisme, og hvilke krav stiller det til en regering?</a:t>
            </a:r>
          </a:p>
        </p:txBody>
      </p:sp>
      <p:grpSp>
        <p:nvGrpSpPr>
          <p:cNvPr id="4" name="Gruppe 3">
            <a:extLst>
              <a:ext uri="{FF2B5EF4-FFF2-40B4-BE49-F238E27FC236}">
                <a16:creationId xmlns:a16="http://schemas.microsoft.com/office/drawing/2014/main" id="{4A9DBC95-D11C-8272-D972-FE6FCDD2F5A8}"/>
              </a:ext>
            </a:extLst>
          </p:cNvPr>
          <p:cNvGrpSpPr/>
          <p:nvPr/>
        </p:nvGrpSpPr>
        <p:grpSpPr>
          <a:xfrm>
            <a:off x="1911432" y="5629539"/>
            <a:ext cx="11569534" cy="1044382"/>
            <a:chOff x="745177" y="5245775"/>
            <a:chExt cx="13897099" cy="1308758"/>
          </a:xfrm>
          <a:noFill/>
        </p:grpSpPr>
        <p:grpSp>
          <p:nvGrpSpPr>
            <p:cNvPr id="12" name="Gruppe 11">
              <a:extLst>
                <a:ext uri="{FF2B5EF4-FFF2-40B4-BE49-F238E27FC236}">
                  <a16:creationId xmlns:a16="http://schemas.microsoft.com/office/drawing/2014/main" id="{641515E5-7BBE-F245-9536-D11E090DCEA4}"/>
                </a:ext>
              </a:extLst>
            </p:cNvPr>
            <p:cNvGrpSpPr/>
            <p:nvPr/>
          </p:nvGrpSpPr>
          <p:grpSpPr>
            <a:xfrm>
              <a:off x="745177" y="5245775"/>
              <a:ext cx="10362705" cy="1308758"/>
              <a:chOff x="745177" y="5245775"/>
              <a:chExt cx="10362705" cy="1308758"/>
            </a:xfrm>
            <a:grpFill/>
          </p:grpSpPr>
          <p:cxnSp>
            <p:nvCxnSpPr>
              <p:cNvPr id="14" name="Lige forbindelse 13">
                <a:extLst>
                  <a:ext uri="{FF2B5EF4-FFF2-40B4-BE49-F238E27FC236}">
                    <a16:creationId xmlns:a16="http://schemas.microsoft.com/office/drawing/2014/main" id="{416764B5-266A-7B95-579D-1C96009C5D4C}"/>
                  </a:ext>
                </a:extLst>
              </p:cNvPr>
              <p:cNvCxnSpPr/>
              <p:nvPr/>
            </p:nvCxnSpPr>
            <p:spPr>
              <a:xfrm>
                <a:off x="890649" y="6187044"/>
                <a:ext cx="10034650" cy="0"/>
              </a:xfrm>
              <a:prstGeom prst="line">
                <a:avLst/>
              </a:prstGeom>
              <a:grpFill/>
            </p:spPr>
            <p:style>
              <a:lnRef idx="3">
                <a:schemeClr val="dk1"/>
              </a:lnRef>
              <a:fillRef idx="0">
                <a:schemeClr val="dk1"/>
              </a:fillRef>
              <a:effectRef idx="2">
                <a:schemeClr val="dk1"/>
              </a:effectRef>
              <a:fontRef idx="minor">
                <a:schemeClr val="tx1"/>
              </a:fontRef>
            </p:style>
          </p:cxnSp>
          <p:sp>
            <p:nvSpPr>
              <p:cNvPr id="15" name="Billedforklaring: streg 14">
                <a:extLst>
                  <a:ext uri="{FF2B5EF4-FFF2-40B4-BE49-F238E27FC236}">
                    <a16:creationId xmlns:a16="http://schemas.microsoft.com/office/drawing/2014/main" id="{7DF1F5EB-57CB-FC3D-570A-01D174B7EC3C}"/>
                  </a:ext>
                </a:extLst>
              </p:cNvPr>
              <p:cNvSpPr/>
              <p:nvPr/>
            </p:nvSpPr>
            <p:spPr>
              <a:xfrm>
                <a:off x="1417616" y="5258767"/>
                <a:ext cx="2192483" cy="474759"/>
              </a:xfrm>
              <a:prstGeom prst="borderCallout1">
                <a:avLst>
                  <a:gd name="adj1" fmla="val 53769"/>
                  <a:gd name="adj2" fmla="val 333"/>
                  <a:gd name="adj3" fmla="val 195044"/>
                  <a:gd name="adj4" fmla="val -11793"/>
                </a:avLst>
              </a:prstGeom>
              <a:grp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6" name="Tekstfelt 15">
                <a:extLst>
                  <a:ext uri="{FF2B5EF4-FFF2-40B4-BE49-F238E27FC236}">
                    <a16:creationId xmlns:a16="http://schemas.microsoft.com/office/drawing/2014/main" id="{91578567-EA33-F1B8-C842-C87D47BCC814}"/>
                  </a:ext>
                </a:extLst>
              </p:cNvPr>
              <p:cNvSpPr txBox="1"/>
              <p:nvPr/>
            </p:nvSpPr>
            <p:spPr>
              <a:xfrm>
                <a:off x="745177" y="6185201"/>
                <a:ext cx="6311734" cy="369332"/>
              </a:xfrm>
              <a:prstGeom prst="rect">
                <a:avLst/>
              </a:prstGeom>
              <a:grpFill/>
            </p:spPr>
            <p:txBody>
              <a:bodyPr wrap="square">
                <a:spAutoFit/>
              </a:bodyPr>
              <a:lstStyle/>
              <a:p>
                <a:r>
                  <a:rPr lang="da-DK"/>
                  <a:t>1849</a:t>
                </a:r>
              </a:p>
            </p:txBody>
          </p:sp>
          <p:sp>
            <p:nvSpPr>
              <p:cNvPr id="17" name="Billedforklaring: streg 16">
                <a:extLst>
                  <a:ext uri="{FF2B5EF4-FFF2-40B4-BE49-F238E27FC236}">
                    <a16:creationId xmlns:a16="http://schemas.microsoft.com/office/drawing/2014/main" id="{A09D3A1F-36C8-23BF-BE39-3219CFD14981}"/>
                  </a:ext>
                </a:extLst>
              </p:cNvPr>
              <p:cNvSpPr/>
              <p:nvPr/>
            </p:nvSpPr>
            <p:spPr>
              <a:xfrm>
                <a:off x="4881747" y="5279767"/>
                <a:ext cx="2192483" cy="474759"/>
              </a:xfrm>
              <a:prstGeom prst="borderCallout1">
                <a:avLst>
                  <a:gd name="adj1" fmla="val 53769"/>
                  <a:gd name="adj2" fmla="val 333"/>
                  <a:gd name="adj3" fmla="val 195044"/>
                  <a:gd name="adj4" fmla="val -11793"/>
                </a:avLst>
              </a:prstGeom>
              <a:grp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8" name="Billedforklaring: streg 17">
                <a:extLst>
                  <a:ext uri="{FF2B5EF4-FFF2-40B4-BE49-F238E27FC236}">
                    <a16:creationId xmlns:a16="http://schemas.microsoft.com/office/drawing/2014/main" id="{E048DB19-AE3C-3D0B-C3F6-7E3AC6F70637}"/>
                  </a:ext>
                </a:extLst>
              </p:cNvPr>
              <p:cNvSpPr/>
              <p:nvPr/>
            </p:nvSpPr>
            <p:spPr>
              <a:xfrm>
                <a:off x="8915399" y="5245775"/>
                <a:ext cx="2192483" cy="474759"/>
              </a:xfrm>
              <a:prstGeom prst="borderCallout1">
                <a:avLst>
                  <a:gd name="adj1" fmla="val 53769"/>
                  <a:gd name="adj2" fmla="val 333"/>
                  <a:gd name="adj3" fmla="val 195044"/>
                  <a:gd name="adj4" fmla="val -11793"/>
                </a:avLst>
              </a:prstGeom>
              <a:grp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19" name="Tekstfelt 18">
                <a:extLst>
                  <a:ext uri="{FF2B5EF4-FFF2-40B4-BE49-F238E27FC236}">
                    <a16:creationId xmlns:a16="http://schemas.microsoft.com/office/drawing/2014/main" id="{C5464427-BE68-F00E-26AD-81BA8BB21F42}"/>
                  </a:ext>
                </a:extLst>
              </p:cNvPr>
              <p:cNvSpPr txBox="1"/>
              <p:nvPr/>
            </p:nvSpPr>
            <p:spPr>
              <a:xfrm>
                <a:off x="4317671" y="6185201"/>
                <a:ext cx="6311734" cy="369332"/>
              </a:xfrm>
              <a:prstGeom prst="rect">
                <a:avLst/>
              </a:prstGeom>
              <a:grpFill/>
            </p:spPr>
            <p:txBody>
              <a:bodyPr wrap="square">
                <a:spAutoFit/>
              </a:bodyPr>
              <a:lstStyle/>
              <a:p>
                <a:r>
                  <a:rPr lang="da-DK"/>
                  <a:t>1901</a:t>
                </a:r>
              </a:p>
            </p:txBody>
          </p:sp>
        </p:grpSp>
        <p:sp>
          <p:nvSpPr>
            <p:cNvPr id="13" name="Tekstfelt 12">
              <a:extLst>
                <a:ext uri="{FF2B5EF4-FFF2-40B4-BE49-F238E27FC236}">
                  <a16:creationId xmlns:a16="http://schemas.microsoft.com/office/drawing/2014/main" id="{E120AC97-32B6-8ECB-B184-BFF2E1BDBC04}"/>
                </a:ext>
              </a:extLst>
            </p:cNvPr>
            <p:cNvSpPr txBox="1"/>
            <p:nvPr/>
          </p:nvSpPr>
          <p:spPr>
            <a:xfrm>
              <a:off x="8330542" y="6185201"/>
              <a:ext cx="6311734" cy="369332"/>
            </a:xfrm>
            <a:prstGeom prst="rect">
              <a:avLst/>
            </a:prstGeom>
            <a:grpFill/>
          </p:spPr>
          <p:txBody>
            <a:bodyPr wrap="square">
              <a:spAutoFit/>
            </a:bodyPr>
            <a:lstStyle/>
            <a:p>
              <a:r>
                <a:rPr lang="da-DK"/>
                <a:t>1920</a:t>
              </a:r>
            </a:p>
          </p:txBody>
        </p:sp>
      </p:grpSp>
      <p:pic>
        <p:nvPicPr>
          <p:cNvPr id="20" name="Grafik 19" descr="Dans med massiv udfyldning">
            <a:extLst>
              <a:ext uri="{FF2B5EF4-FFF2-40B4-BE49-F238E27FC236}">
                <a16:creationId xmlns:a16="http://schemas.microsoft.com/office/drawing/2014/main" id="{6CCA202C-9E7A-38FA-CBCA-FD2F9068A9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91970" y="5905343"/>
            <a:ext cx="604029" cy="604029"/>
          </a:xfrm>
          <a:prstGeom prst="rect">
            <a:avLst/>
          </a:prstGeom>
        </p:spPr>
      </p:pic>
    </p:spTree>
    <p:extLst>
      <p:ext uri="{BB962C8B-B14F-4D97-AF65-F5344CB8AC3E}">
        <p14:creationId xmlns:p14="http://schemas.microsoft.com/office/powerpoint/2010/main" val="1281837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2A19CA-7CC4-E36C-5E53-5E720AB0075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5C1EDE1-EB13-4AC4-C9E0-750E9F68067D}"/>
              </a:ext>
            </a:extLst>
          </p:cNvPr>
          <p:cNvSpPr>
            <a:spLocks noGrp="1"/>
          </p:cNvSpPr>
          <p:nvPr>
            <p:ph type="ctrTitle"/>
          </p:nvPr>
        </p:nvSpPr>
        <p:spPr>
          <a:xfrm>
            <a:off x="6194716" y="739978"/>
            <a:ext cx="5334930" cy="3004145"/>
          </a:xfrm>
        </p:spPr>
        <p:txBody>
          <a:bodyPr>
            <a:normAutofit/>
          </a:bodyPr>
          <a:lstStyle/>
          <a:p>
            <a:r>
              <a:rPr lang="da-DK"/>
              <a:t>Historie</a:t>
            </a:r>
          </a:p>
        </p:txBody>
      </p:sp>
      <p:sp>
        <p:nvSpPr>
          <p:cNvPr id="3" name="Undertitel 2">
            <a:extLst>
              <a:ext uri="{FF2B5EF4-FFF2-40B4-BE49-F238E27FC236}">
                <a16:creationId xmlns:a16="http://schemas.microsoft.com/office/drawing/2014/main" id="{1F8C0079-E55F-EF8D-586A-A9E6B244963E}"/>
              </a:ext>
            </a:extLst>
          </p:cNvPr>
          <p:cNvSpPr>
            <a:spLocks noGrp="1"/>
          </p:cNvSpPr>
          <p:nvPr>
            <p:ph type="subTitle" idx="1"/>
          </p:nvPr>
        </p:nvSpPr>
        <p:spPr>
          <a:xfrm>
            <a:off x="6194715" y="3836197"/>
            <a:ext cx="5334931" cy="2189214"/>
          </a:xfrm>
        </p:spPr>
        <p:txBody>
          <a:bodyPr>
            <a:normAutofit/>
          </a:bodyPr>
          <a:lstStyle/>
          <a:p>
            <a:r>
              <a:rPr lang="da-DK"/>
              <a:t>U3 - System skiftet af 1901 -&gt; Grundloven af 1849</a:t>
            </a:r>
          </a:p>
        </p:txBody>
      </p:sp>
      <p:sp>
        <p:nvSpPr>
          <p:cNvPr id="12" name="Freeform: Shape 11">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5" name="Billede 4" descr="Et billede, der indeholder tøj, Ansigt, person, Student/studerende&#10;&#10;Indhold genereret af kunstig intelligens kan være forkert.">
            <a:extLst>
              <a:ext uri="{FF2B5EF4-FFF2-40B4-BE49-F238E27FC236}">
                <a16:creationId xmlns:a16="http://schemas.microsoft.com/office/drawing/2014/main" id="{9B66703A-950B-BBB2-35DC-A32F8E20E9AD}"/>
              </a:ext>
            </a:extLst>
          </p:cNvPr>
          <p:cNvPicPr>
            <a:picLocks noChangeAspect="1"/>
          </p:cNvPicPr>
          <p:nvPr/>
        </p:nvPicPr>
        <p:blipFill>
          <a:blip r:embed="rId2"/>
          <a:srcRect l="18130" r="15120" b="-1"/>
          <a:stretch>
            <a:fillRect/>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2" name="Freeform: Shape 2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Et billede, der indeholder tekst, Grafik, Font/skrifttype, grafisk design">
            <a:extLst>
              <a:ext uri="{FF2B5EF4-FFF2-40B4-BE49-F238E27FC236}">
                <a16:creationId xmlns:a16="http://schemas.microsoft.com/office/drawing/2014/main" id="{3F5E45CE-F1CB-4113-1FA7-ACEEA981A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1395" y="5334000"/>
            <a:ext cx="1891861" cy="1523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5722D34A-5D1C-CC7F-F2A3-9F5AC586BE49}"/>
              </a:ext>
            </a:extLst>
          </p:cNvPr>
          <p:cNvSpPr>
            <a:spLocks noChangeArrowheads="1"/>
          </p:cNvSpPr>
          <p:nvPr/>
        </p:nvSpPr>
        <p:spPr bwMode="auto">
          <a:xfrm>
            <a:off x="-30514" y="4718293"/>
            <a:ext cx="29951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1pPr>
            <a:lvl2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2pPr>
            <a:lvl3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3pPr>
            <a:lvl4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4pPr>
            <a:lvl5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5pPr>
            <a:lvl6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6pPr>
            <a:lvl7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7pPr>
            <a:lvl8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8pPr>
            <a:lvl9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060700" algn="ctr"/>
                <a:tab pos="6119813" algn="r"/>
              </a:tabLst>
            </a:pPr>
            <a:r>
              <a:rPr kumimoji="0" lang="da-DK" altLang="da-DK" b="0" i="0" u="none" strike="noStrike" cap="none" normalizeH="0" baseline="0" dirty="0">
                <a:ln>
                  <a:noFill/>
                </a:ln>
                <a:solidFill>
                  <a:schemeClr val="tx1"/>
                </a:solidFill>
                <a:effectLst/>
                <a:latin typeface="Arial" panose="020B0604020202020204" pitchFamily="34" charset="0"/>
                <a:ea typeface="Arial" panose="020B0604020202020204" pitchFamily="34" charset="0"/>
              </a:rPr>
              <a:t>             		 </a:t>
            </a:r>
            <a:r>
              <a:rPr kumimoji="0" lang="da-DK" altLang="da-DK" sz="1400" b="0" i="1" u="none" strike="noStrike" cap="none" normalizeH="0" baseline="0" dirty="0">
                <a:ln>
                  <a:noFill/>
                </a:ln>
                <a:solidFill>
                  <a:schemeClr val="tx1"/>
                </a:solidFill>
                <a:effectLst/>
                <a:latin typeface="Arial" panose="020B0604020202020204" pitchFamily="34" charset="0"/>
                <a:ea typeface="Arial" panose="020B0604020202020204" pitchFamily="34" charset="0"/>
              </a:rPr>
              <a:t>Fremtidensskoler.com		</a:t>
            </a:r>
            <a:endParaRPr kumimoji="0" lang="da-DK" altLang="da-DK"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88324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5C8275-48D0-7A85-A6DD-F5C2E8BB2B32}"/>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6F3ADE3B-3802-A390-9E6A-0B058A53E1EA}"/>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30909793-451F-F8D9-3B7E-EC2DDA25F525}"/>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FB96E23E-F84C-10E8-9412-1A38A89E65A1}"/>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05E3AFC7-F45A-A7DF-64C6-2E5522F159A1}"/>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1B99B4F8-9292-1C95-3CBC-89877DC468C9}"/>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B700410E-782C-2592-29EA-5DA88FBC1523}"/>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3A149179-72C5-0AE6-6083-5E263F5A4E2C}"/>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1DDCE58B-FFDD-E8C8-2B18-88CFD644A310}"/>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7B67CE6C-A894-5C88-E977-ECEB7932B6E2}"/>
              </a:ext>
            </a:extLst>
          </p:cNvPr>
          <p:cNvSpPr txBox="1"/>
          <p:nvPr/>
        </p:nvSpPr>
        <p:spPr>
          <a:xfrm>
            <a:off x="805542" y="1904999"/>
            <a:ext cx="5399315" cy="3547702"/>
          </a:xfrm>
          <a:prstGeom prst="rect">
            <a:avLst/>
          </a:prstGeom>
          <a:noFill/>
        </p:spPr>
        <p:txBody>
          <a:bodyPr wrap="square" rtlCol="0">
            <a:spAutoFit/>
          </a:bodyPr>
          <a:lstStyle/>
          <a:p>
            <a:r>
              <a:rPr lang="da-DK" sz="4800" b="1"/>
              <a:t>Dagens plan</a:t>
            </a:r>
          </a:p>
          <a:p>
            <a:pPr marL="800100" lvl="1" indent="-342900">
              <a:lnSpc>
                <a:spcPct val="150000"/>
              </a:lnSpc>
              <a:buFont typeface="Arial" panose="020B0604020202020204" pitchFamily="34" charset="0"/>
              <a:buChar char="•"/>
            </a:pPr>
            <a:r>
              <a:rPr lang="da-DK" sz="2400" b="1"/>
              <a:t>Indledning</a:t>
            </a:r>
          </a:p>
          <a:p>
            <a:pPr marL="800100" lvl="1" indent="-342900">
              <a:lnSpc>
                <a:spcPct val="150000"/>
              </a:lnSpc>
              <a:buFont typeface="Arial" panose="020B0604020202020204" pitchFamily="34" charset="0"/>
              <a:buChar char="•"/>
            </a:pPr>
            <a:r>
              <a:rPr lang="da-DK" sz="2400" b="1"/>
              <a:t>Fokus arbejde - læsning</a:t>
            </a:r>
          </a:p>
          <a:p>
            <a:pPr marL="800100" lvl="1" indent="-342900">
              <a:lnSpc>
                <a:spcPct val="150000"/>
              </a:lnSpc>
              <a:buFont typeface="Arial" panose="020B0604020202020204" pitchFamily="34" charset="0"/>
              <a:buChar char="•"/>
            </a:pPr>
            <a:r>
              <a:rPr lang="da-DK" sz="2400" b="1"/>
              <a:t>Pause</a:t>
            </a:r>
          </a:p>
          <a:p>
            <a:pPr marL="800100" lvl="1" indent="-342900">
              <a:lnSpc>
                <a:spcPct val="150000"/>
              </a:lnSpc>
              <a:buFont typeface="Arial" panose="020B0604020202020204" pitchFamily="34" charset="0"/>
              <a:buChar char="•"/>
            </a:pPr>
            <a:r>
              <a:rPr lang="da-DK" sz="2400" b="1"/>
              <a:t>Gruppe arbejde - tidslinje</a:t>
            </a:r>
          </a:p>
          <a:p>
            <a:pPr marL="800100" lvl="1" indent="-342900">
              <a:lnSpc>
                <a:spcPct val="150000"/>
              </a:lnSpc>
              <a:buFont typeface="Arial" panose="020B0604020202020204" pitchFamily="34" charset="0"/>
              <a:buChar char="•"/>
            </a:pPr>
            <a:r>
              <a:rPr lang="da-DK" sz="2400" b="1"/>
              <a:t>Evaluering  </a:t>
            </a:r>
          </a:p>
        </p:txBody>
      </p:sp>
      <p:sp>
        <p:nvSpPr>
          <p:cNvPr id="3" name="Tekstfelt 2">
            <a:extLst>
              <a:ext uri="{FF2B5EF4-FFF2-40B4-BE49-F238E27FC236}">
                <a16:creationId xmlns:a16="http://schemas.microsoft.com/office/drawing/2014/main" id="{7C0B0E95-4556-E851-E349-8F1436609A81}"/>
              </a:ext>
            </a:extLst>
          </p:cNvPr>
          <p:cNvSpPr txBox="1"/>
          <p:nvPr/>
        </p:nvSpPr>
        <p:spPr>
          <a:xfrm>
            <a:off x="6809017" y="1926769"/>
            <a:ext cx="4778823" cy="3723520"/>
          </a:xfrm>
          <a:prstGeom prst="rect">
            <a:avLst/>
          </a:prstGeom>
          <a:noFill/>
        </p:spPr>
        <p:txBody>
          <a:bodyPr wrap="square" rtlCol="0">
            <a:spAutoFit/>
          </a:bodyPr>
          <a:lstStyle/>
          <a:p>
            <a:r>
              <a:rPr lang="da-DK" sz="4800" b="1"/>
              <a:t>Dagens Mål</a:t>
            </a:r>
          </a:p>
          <a:p>
            <a:pPr marL="800100" lvl="1" indent="-342900">
              <a:lnSpc>
                <a:spcPct val="150000"/>
              </a:lnSpc>
              <a:buFont typeface="Arial" panose="020B0604020202020204" pitchFamily="34" charset="0"/>
              <a:buChar char="•"/>
            </a:pPr>
            <a:r>
              <a:rPr lang="da-DK" sz="2000" b="1"/>
              <a:t>Være åben for nye metoder </a:t>
            </a:r>
          </a:p>
          <a:p>
            <a:pPr marL="800100" lvl="1" indent="-342900">
              <a:lnSpc>
                <a:spcPct val="150000"/>
              </a:lnSpc>
              <a:buFont typeface="Arial" panose="020B0604020202020204" pitchFamily="34" charset="0"/>
              <a:buChar char="•"/>
            </a:pPr>
            <a:r>
              <a:rPr lang="da-DK" sz="2000" b="1"/>
              <a:t>Forstå det nye emne: Kampen om magten</a:t>
            </a:r>
          </a:p>
          <a:p>
            <a:pPr marL="800100" lvl="1" indent="-342900">
              <a:lnSpc>
                <a:spcPct val="150000"/>
              </a:lnSpc>
              <a:buFont typeface="Arial" panose="020B0604020202020204" pitchFamily="34" charset="0"/>
              <a:buChar char="•"/>
            </a:pPr>
            <a:r>
              <a:rPr lang="da-DK" sz="2000" b="1"/>
              <a:t>Kender tre vigtige årstal i dansk demokrati</a:t>
            </a:r>
          </a:p>
          <a:p>
            <a:pPr marL="800100" lvl="1" indent="-342900">
              <a:lnSpc>
                <a:spcPct val="150000"/>
              </a:lnSpc>
              <a:buFont typeface="Arial" panose="020B0604020202020204" pitchFamily="34" charset="0"/>
              <a:buChar char="•"/>
            </a:pPr>
            <a:endParaRPr lang="da-DK" sz="2800" b="1"/>
          </a:p>
        </p:txBody>
      </p:sp>
    </p:spTree>
    <p:extLst>
      <p:ext uri="{BB962C8B-B14F-4D97-AF65-F5344CB8AC3E}">
        <p14:creationId xmlns:p14="http://schemas.microsoft.com/office/powerpoint/2010/main" val="1061165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909AB54-BBDD-8FA1-06AF-7AB402517797}"/>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8C87EFEE-5EC6-4B31-5090-EB0BC627905A}"/>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BFB7C6B2-6FF7-6BC0-B055-31C4177563BC}"/>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79701D02-296B-E298-8411-F751E4B75D3A}"/>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0BE1EF8A-A6A9-543E-E89C-900A8B05CCBC}"/>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4E60534D-9C9B-B143-A844-DDF9FEEAB29F}"/>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39C142C4-E692-F366-EBFB-A72D5250F4B0}"/>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B26DDAF7-709E-E980-AC3A-63C4CCACFB6B}"/>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03C8EB28-1FB5-6D21-CB0F-3E97CEAC1A9C}"/>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8C24ADAB-2334-E184-AA32-6DA0DE248F22}"/>
              </a:ext>
            </a:extLst>
          </p:cNvPr>
          <p:cNvSpPr txBox="1"/>
          <p:nvPr/>
        </p:nvSpPr>
        <p:spPr>
          <a:xfrm>
            <a:off x="964894" y="1318996"/>
            <a:ext cx="9648855" cy="3925947"/>
          </a:xfrm>
          <a:prstGeom prst="rect">
            <a:avLst/>
          </a:prstGeom>
          <a:noFill/>
        </p:spPr>
        <p:txBody>
          <a:bodyPr wrap="square" rtlCol="0">
            <a:spAutoFit/>
          </a:bodyPr>
          <a:lstStyle/>
          <a:p>
            <a:pPr>
              <a:lnSpc>
                <a:spcPct val="150000"/>
              </a:lnSpc>
            </a:pPr>
            <a:r>
              <a:rPr lang="da-DK" sz="4800" b="1" dirty="0"/>
              <a:t>Dagens plan</a:t>
            </a:r>
          </a:p>
          <a:p>
            <a:pPr marL="800100" lvl="1" indent="-342900">
              <a:lnSpc>
                <a:spcPct val="150000"/>
              </a:lnSpc>
              <a:buFont typeface="Arial" panose="020B0604020202020204" pitchFamily="34" charset="0"/>
              <a:buChar char="•"/>
            </a:pPr>
            <a:r>
              <a:rPr lang="da-DK" sz="2000" b="1" dirty="0"/>
              <a:t>Fokus arbejde</a:t>
            </a:r>
          </a:p>
          <a:p>
            <a:pPr marL="1257300" lvl="2" indent="-342900">
              <a:lnSpc>
                <a:spcPct val="150000"/>
              </a:lnSpc>
              <a:buFont typeface="Arial" panose="020B0604020202020204" pitchFamily="34" charset="0"/>
              <a:buChar char="•"/>
            </a:pPr>
            <a:r>
              <a:rPr lang="da-DK" sz="2000" dirty="0"/>
              <a:t>Video arbejde</a:t>
            </a:r>
          </a:p>
          <a:p>
            <a:pPr marL="800100" lvl="1" indent="-342900">
              <a:lnSpc>
                <a:spcPct val="150000"/>
              </a:lnSpc>
              <a:buFont typeface="Arial" panose="020B0604020202020204" pitchFamily="34" charset="0"/>
              <a:buChar char="•"/>
            </a:pPr>
            <a:r>
              <a:rPr lang="da-DK" sz="2000" b="1" dirty="0"/>
              <a:t>Pause</a:t>
            </a:r>
          </a:p>
          <a:p>
            <a:pPr marL="800100" lvl="1" indent="-342900">
              <a:lnSpc>
                <a:spcPct val="150000"/>
              </a:lnSpc>
              <a:buFont typeface="Arial" panose="020B0604020202020204" pitchFamily="34" charset="0"/>
              <a:buChar char="•"/>
            </a:pPr>
            <a:r>
              <a:rPr lang="da-DK" sz="2000" b="1" dirty="0"/>
              <a:t>Gruppe arbejde </a:t>
            </a:r>
          </a:p>
          <a:p>
            <a:pPr marL="1257300" lvl="2" indent="-342900">
              <a:lnSpc>
                <a:spcPct val="150000"/>
              </a:lnSpc>
              <a:buFont typeface="Arial" panose="020B0604020202020204" pitchFamily="34" charset="0"/>
              <a:buChar char="•"/>
            </a:pPr>
            <a:r>
              <a:rPr lang="da-DK" sz="2000" dirty="0"/>
              <a:t>Hvis Grundloven var </a:t>
            </a:r>
            <a:r>
              <a:rPr lang="da-DK" sz="2000" dirty="0" err="1"/>
              <a:t>TikTok</a:t>
            </a:r>
            <a:r>
              <a:rPr lang="da-DK" sz="2000" dirty="0"/>
              <a:t> </a:t>
            </a:r>
          </a:p>
          <a:p>
            <a:pPr marL="800100" lvl="1" indent="-342900">
              <a:lnSpc>
                <a:spcPct val="150000"/>
              </a:lnSpc>
              <a:buFont typeface="Arial" panose="020B0604020202020204" pitchFamily="34" charset="0"/>
              <a:buChar char="•"/>
            </a:pPr>
            <a:r>
              <a:rPr lang="da-DK" sz="2000" b="1" dirty="0"/>
              <a:t>Evaluering  </a:t>
            </a:r>
          </a:p>
        </p:txBody>
      </p:sp>
      <p:grpSp>
        <p:nvGrpSpPr>
          <p:cNvPr id="4" name="Gruppe 3">
            <a:extLst>
              <a:ext uri="{FF2B5EF4-FFF2-40B4-BE49-F238E27FC236}">
                <a16:creationId xmlns:a16="http://schemas.microsoft.com/office/drawing/2014/main" id="{862DF177-275D-F232-7912-0B19C50CF1C9}"/>
              </a:ext>
            </a:extLst>
          </p:cNvPr>
          <p:cNvGrpSpPr/>
          <p:nvPr/>
        </p:nvGrpSpPr>
        <p:grpSpPr>
          <a:xfrm>
            <a:off x="1911432" y="5629539"/>
            <a:ext cx="11569534" cy="1044382"/>
            <a:chOff x="745177" y="5245775"/>
            <a:chExt cx="13897099" cy="1308758"/>
          </a:xfrm>
        </p:grpSpPr>
        <p:grpSp>
          <p:nvGrpSpPr>
            <p:cNvPr id="12" name="Gruppe 11">
              <a:extLst>
                <a:ext uri="{FF2B5EF4-FFF2-40B4-BE49-F238E27FC236}">
                  <a16:creationId xmlns:a16="http://schemas.microsoft.com/office/drawing/2014/main" id="{F3C6CE79-C74E-8929-B29B-95A027AA6729}"/>
                </a:ext>
              </a:extLst>
            </p:cNvPr>
            <p:cNvGrpSpPr/>
            <p:nvPr/>
          </p:nvGrpSpPr>
          <p:grpSpPr>
            <a:xfrm>
              <a:off x="745177" y="5245775"/>
              <a:ext cx="10362705" cy="1308758"/>
              <a:chOff x="745177" y="5245775"/>
              <a:chExt cx="10362705" cy="1308758"/>
            </a:xfrm>
          </p:grpSpPr>
          <p:cxnSp>
            <p:nvCxnSpPr>
              <p:cNvPr id="15" name="Lige forbindelse 14">
                <a:extLst>
                  <a:ext uri="{FF2B5EF4-FFF2-40B4-BE49-F238E27FC236}">
                    <a16:creationId xmlns:a16="http://schemas.microsoft.com/office/drawing/2014/main" id="{7E105190-C067-58E1-5B91-D1D7354EE172}"/>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6" name="Billedforklaring: streg 15">
                <a:extLst>
                  <a:ext uri="{FF2B5EF4-FFF2-40B4-BE49-F238E27FC236}">
                    <a16:creationId xmlns:a16="http://schemas.microsoft.com/office/drawing/2014/main" id="{188E41E1-5ABC-A447-DC60-1F8B7CD66861}"/>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7" name="Tekstfelt 16">
                <a:extLst>
                  <a:ext uri="{FF2B5EF4-FFF2-40B4-BE49-F238E27FC236}">
                    <a16:creationId xmlns:a16="http://schemas.microsoft.com/office/drawing/2014/main" id="{E155FADD-7B0D-3148-A5D0-B13550C171C5}"/>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8" name="Billedforklaring: streg 17">
                <a:extLst>
                  <a:ext uri="{FF2B5EF4-FFF2-40B4-BE49-F238E27FC236}">
                    <a16:creationId xmlns:a16="http://schemas.microsoft.com/office/drawing/2014/main" id="{ED699B44-EC38-7FD4-83B4-89177B4F7A5D}"/>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9" name="Billedforklaring: streg 18">
                <a:extLst>
                  <a:ext uri="{FF2B5EF4-FFF2-40B4-BE49-F238E27FC236}">
                    <a16:creationId xmlns:a16="http://schemas.microsoft.com/office/drawing/2014/main" id="{390AB046-8088-D772-088E-08EAC1BF3FF6}"/>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20" name="Tekstfelt 19">
                <a:extLst>
                  <a:ext uri="{FF2B5EF4-FFF2-40B4-BE49-F238E27FC236}">
                    <a16:creationId xmlns:a16="http://schemas.microsoft.com/office/drawing/2014/main" id="{4FB90E17-7C5D-5B2A-47EF-E73F3B02591F}"/>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3" name="Tekstfelt 12">
              <a:extLst>
                <a:ext uri="{FF2B5EF4-FFF2-40B4-BE49-F238E27FC236}">
                  <a16:creationId xmlns:a16="http://schemas.microsoft.com/office/drawing/2014/main" id="{783DFAF4-1FD1-DAF1-5968-95702DF99533}"/>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1" name="Grafik 20" descr="Dans med massiv udfyldning">
            <a:extLst>
              <a:ext uri="{FF2B5EF4-FFF2-40B4-BE49-F238E27FC236}">
                <a16:creationId xmlns:a16="http://schemas.microsoft.com/office/drawing/2014/main" id="{22EA42C6-9417-7CD2-7DD7-1354783F4E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767" y="5964718"/>
            <a:ext cx="604029" cy="604029"/>
          </a:xfrm>
          <a:prstGeom prst="rect">
            <a:avLst/>
          </a:prstGeom>
        </p:spPr>
      </p:pic>
    </p:spTree>
    <p:extLst>
      <p:ext uri="{BB962C8B-B14F-4D97-AF65-F5344CB8AC3E}">
        <p14:creationId xmlns:p14="http://schemas.microsoft.com/office/powerpoint/2010/main" val="2364462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F85E9C-96D0-93B2-2D94-701B089EA30B}"/>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FA2E1CB2-1C37-28DC-61AA-FA1A3C1F2E02}"/>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06CF3DD7-C1D7-EF2A-0524-57991EA9EB93}"/>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D9037103-455D-DE20-AD81-D8BB0752CE62}"/>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E385DB63-FFAC-D610-AA16-D7640D5F6407}"/>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ADC29FF8-06FE-9871-BD16-428DC48AEC50}"/>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6612BBBC-5127-5EA9-6D0A-386FE9F8F4A0}"/>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4CF8841F-3A44-DD35-4990-5D635BF28F69}"/>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FC19785E-6973-54BB-9B6A-0F83CC4BCCBE}"/>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D34A542A-346A-B456-EAD7-EFE387E8BE1E}"/>
              </a:ext>
            </a:extLst>
          </p:cNvPr>
          <p:cNvSpPr txBox="1"/>
          <p:nvPr/>
        </p:nvSpPr>
        <p:spPr>
          <a:xfrm>
            <a:off x="506185" y="1589314"/>
            <a:ext cx="11397343" cy="2976008"/>
          </a:xfrm>
          <a:prstGeom prst="rect">
            <a:avLst/>
          </a:prstGeom>
          <a:noFill/>
        </p:spPr>
        <p:txBody>
          <a:bodyPr wrap="square" rtlCol="0">
            <a:spAutoFit/>
          </a:bodyPr>
          <a:lstStyle/>
          <a:p>
            <a:pPr>
              <a:lnSpc>
                <a:spcPct val="150000"/>
              </a:lnSpc>
            </a:pPr>
            <a:r>
              <a:rPr lang="da-DK" sz="3200" b="1"/>
              <a:t>Dagens mål</a:t>
            </a:r>
            <a:endParaRPr lang="da-DK" sz="3200"/>
          </a:p>
          <a:p>
            <a:pPr marL="457200" indent="-457200">
              <a:lnSpc>
                <a:spcPct val="150000"/>
              </a:lnSpc>
              <a:buFont typeface="Arial" panose="020B0604020202020204" pitchFamily="34" charset="0"/>
              <a:buChar char="•"/>
            </a:pPr>
            <a:r>
              <a:rPr lang="da-DK" sz="3200"/>
              <a:t>Forklar centrale rettigheder i Grundloven med egne ord</a:t>
            </a:r>
          </a:p>
          <a:p>
            <a:pPr marL="457200" indent="-457200">
              <a:lnSpc>
                <a:spcPct val="150000"/>
              </a:lnSpc>
              <a:buFont typeface="Arial" panose="020B0604020202020204" pitchFamily="34" charset="0"/>
              <a:buChar char="•"/>
            </a:pPr>
            <a:r>
              <a:rPr lang="da-DK" sz="3200"/>
              <a:t>Anvend Grundloven på hverdagssituationer</a:t>
            </a:r>
          </a:p>
          <a:p>
            <a:pPr marL="457200" indent="-457200">
              <a:lnSpc>
                <a:spcPct val="150000"/>
              </a:lnSpc>
              <a:buFont typeface="Arial" panose="020B0604020202020204" pitchFamily="34" charset="0"/>
              <a:buChar char="•"/>
            </a:pPr>
            <a:r>
              <a:rPr lang="da-DK" sz="3200"/>
              <a:t>Formidl fagligt indhold kreativt og målrettet en modtager</a:t>
            </a:r>
          </a:p>
        </p:txBody>
      </p:sp>
      <p:grpSp>
        <p:nvGrpSpPr>
          <p:cNvPr id="3" name="Gruppe 2">
            <a:extLst>
              <a:ext uri="{FF2B5EF4-FFF2-40B4-BE49-F238E27FC236}">
                <a16:creationId xmlns:a16="http://schemas.microsoft.com/office/drawing/2014/main" id="{D2219F02-0E7A-03AB-6AA8-50C78F53004E}"/>
              </a:ext>
            </a:extLst>
          </p:cNvPr>
          <p:cNvGrpSpPr/>
          <p:nvPr/>
        </p:nvGrpSpPr>
        <p:grpSpPr>
          <a:xfrm>
            <a:off x="1911432" y="5629539"/>
            <a:ext cx="11569534" cy="1044382"/>
            <a:chOff x="745177" y="5245775"/>
            <a:chExt cx="13897099" cy="1308758"/>
          </a:xfrm>
        </p:grpSpPr>
        <p:grpSp>
          <p:nvGrpSpPr>
            <p:cNvPr id="4" name="Gruppe 3">
              <a:extLst>
                <a:ext uri="{FF2B5EF4-FFF2-40B4-BE49-F238E27FC236}">
                  <a16:creationId xmlns:a16="http://schemas.microsoft.com/office/drawing/2014/main" id="{4DC0A02C-1079-7F43-62E2-B818E4FC27AE}"/>
                </a:ext>
              </a:extLst>
            </p:cNvPr>
            <p:cNvGrpSpPr/>
            <p:nvPr/>
          </p:nvGrpSpPr>
          <p:grpSpPr>
            <a:xfrm>
              <a:off x="745177" y="5245775"/>
              <a:ext cx="10362705" cy="1308758"/>
              <a:chOff x="745177" y="5245775"/>
              <a:chExt cx="10362705" cy="1308758"/>
            </a:xfrm>
          </p:grpSpPr>
          <p:cxnSp>
            <p:nvCxnSpPr>
              <p:cNvPr id="13" name="Lige forbindelse 12">
                <a:extLst>
                  <a:ext uri="{FF2B5EF4-FFF2-40B4-BE49-F238E27FC236}">
                    <a16:creationId xmlns:a16="http://schemas.microsoft.com/office/drawing/2014/main" id="{A023B753-82B2-33CF-8DDF-49C84E5AE31D}"/>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5" name="Billedforklaring: streg 14">
                <a:extLst>
                  <a:ext uri="{FF2B5EF4-FFF2-40B4-BE49-F238E27FC236}">
                    <a16:creationId xmlns:a16="http://schemas.microsoft.com/office/drawing/2014/main" id="{B8C827EF-4CA1-2AFB-F771-ABC1AF0F97C3}"/>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6" name="Tekstfelt 15">
                <a:extLst>
                  <a:ext uri="{FF2B5EF4-FFF2-40B4-BE49-F238E27FC236}">
                    <a16:creationId xmlns:a16="http://schemas.microsoft.com/office/drawing/2014/main" id="{B738DE26-392E-1E26-59F1-AAEAEDACA66B}"/>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7" name="Billedforklaring: streg 16">
                <a:extLst>
                  <a:ext uri="{FF2B5EF4-FFF2-40B4-BE49-F238E27FC236}">
                    <a16:creationId xmlns:a16="http://schemas.microsoft.com/office/drawing/2014/main" id="{916D5EC5-AE70-1792-DFA4-4847112F9E87}"/>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8" name="Billedforklaring: streg 17">
                <a:extLst>
                  <a:ext uri="{FF2B5EF4-FFF2-40B4-BE49-F238E27FC236}">
                    <a16:creationId xmlns:a16="http://schemas.microsoft.com/office/drawing/2014/main" id="{53D5C405-5E4E-CCAE-085B-940376761198}"/>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19" name="Tekstfelt 18">
                <a:extLst>
                  <a:ext uri="{FF2B5EF4-FFF2-40B4-BE49-F238E27FC236}">
                    <a16:creationId xmlns:a16="http://schemas.microsoft.com/office/drawing/2014/main" id="{902052A0-4017-700C-1FF4-B63ECEE4F72E}"/>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2" name="Tekstfelt 11">
              <a:extLst>
                <a:ext uri="{FF2B5EF4-FFF2-40B4-BE49-F238E27FC236}">
                  <a16:creationId xmlns:a16="http://schemas.microsoft.com/office/drawing/2014/main" id="{38A2EF30-1664-C26F-2E4C-FE686736935C}"/>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0" name="Grafik 19" descr="Dans med massiv udfyldning">
            <a:extLst>
              <a:ext uri="{FF2B5EF4-FFF2-40B4-BE49-F238E27FC236}">
                <a16:creationId xmlns:a16="http://schemas.microsoft.com/office/drawing/2014/main" id="{32E3A3EB-ECA4-AE3E-C913-22887A2E3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767" y="5964718"/>
            <a:ext cx="604029" cy="604029"/>
          </a:xfrm>
          <a:prstGeom prst="rect">
            <a:avLst/>
          </a:prstGeom>
        </p:spPr>
      </p:pic>
    </p:spTree>
    <p:extLst>
      <p:ext uri="{BB962C8B-B14F-4D97-AF65-F5344CB8AC3E}">
        <p14:creationId xmlns:p14="http://schemas.microsoft.com/office/powerpoint/2010/main" val="1301540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B8CB334-1A7C-EBB3-06E3-92538487160C}"/>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DF4DEDB5-15F4-5DCA-BB77-BF4ECA37D76E}"/>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5FF8A549-0F37-0B06-FB5F-2479104442E5}"/>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DFB530DC-9625-7E1E-920F-D5CE7E798191}"/>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EA8ABD96-638E-D4D0-ECC8-B116B887CD41}"/>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E26C004F-EC81-0AFB-F410-1A9B6802FD8F}"/>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6C3F6876-F3A4-D2BA-A9B2-05EA36732940}"/>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28056928-64C8-98EE-D6EF-12D75F23FBE0}"/>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FA02512D-976E-1E54-C6FC-119A3623E287}"/>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C868A34C-6DF6-2EA3-0276-1E5ADEAE2EAC}"/>
              </a:ext>
            </a:extLst>
          </p:cNvPr>
          <p:cNvSpPr txBox="1"/>
          <p:nvPr/>
        </p:nvSpPr>
        <p:spPr>
          <a:xfrm>
            <a:off x="506185" y="1589314"/>
            <a:ext cx="11397343" cy="3960893"/>
          </a:xfrm>
          <a:prstGeom prst="rect">
            <a:avLst/>
          </a:prstGeom>
          <a:noFill/>
        </p:spPr>
        <p:txBody>
          <a:bodyPr wrap="square" rtlCol="0">
            <a:spAutoFit/>
          </a:bodyPr>
          <a:lstStyle/>
          <a:p>
            <a:pPr>
              <a:lnSpc>
                <a:spcPct val="200000"/>
              </a:lnSpc>
            </a:pPr>
            <a:r>
              <a:rPr lang="da-DK" sz="3200" b="1"/>
              <a:t>Grundloven</a:t>
            </a:r>
          </a:p>
          <a:p>
            <a:r>
              <a:rPr lang="da-DK"/>
              <a:t>”I Danmark fejres Grundlovsdag 5. juni. På denne dato trådte den første grundlov i kraft i 1849, og grundloven har siden da fastlagt de overordnede spilleregler for demokrati og retsstat i Danmark. Grundloven bestemmer, hvem der kan lovgive, hvordan det foregår, og hvilke grænser, der gælder for lovens rækkevidde.</a:t>
            </a:r>
          </a:p>
          <a:p>
            <a:endParaRPr lang="da-DK"/>
          </a:p>
          <a:p>
            <a:r>
              <a:rPr lang="da-DK"/>
              <a:t>Nogle af de vigtigste bestemmelser i grundloven er om befolkningens frihedsrettigheder og om magtens tredeling i den lovgivende, udøvende og dømmende magt. Grundloven begrænser politikernes magt og sørger for, at de vigtigste spørgsmål i den demokratiske retsstat ikke kan bestemmes af et snævert flertal i Folketinget.” (Faktalink.dk)</a:t>
            </a:r>
          </a:p>
          <a:p>
            <a:pPr>
              <a:lnSpc>
                <a:spcPct val="150000"/>
              </a:lnSpc>
            </a:pPr>
            <a:endParaRPr lang="da-DK" sz="3200"/>
          </a:p>
        </p:txBody>
      </p:sp>
      <p:grpSp>
        <p:nvGrpSpPr>
          <p:cNvPr id="3" name="Gruppe 2">
            <a:extLst>
              <a:ext uri="{FF2B5EF4-FFF2-40B4-BE49-F238E27FC236}">
                <a16:creationId xmlns:a16="http://schemas.microsoft.com/office/drawing/2014/main" id="{E7CC46CE-97DD-1AC9-C6AD-5EC053E1CCFC}"/>
              </a:ext>
            </a:extLst>
          </p:cNvPr>
          <p:cNvGrpSpPr/>
          <p:nvPr/>
        </p:nvGrpSpPr>
        <p:grpSpPr>
          <a:xfrm>
            <a:off x="1911432" y="5629539"/>
            <a:ext cx="11569534" cy="1044382"/>
            <a:chOff x="745177" y="5245775"/>
            <a:chExt cx="13897099" cy="1308758"/>
          </a:xfrm>
        </p:grpSpPr>
        <p:grpSp>
          <p:nvGrpSpPr>
            <p:cNvPr id="4" name="Gruppe 3">
              <a:extLst>
                <a:ext uri="{FF2B5EF4-FFF2-40B4-BE49-F238E27FC236}">
                  <a16:creationId xmlns:a16="http://schemas.microsoft.com/office/drawing/2014/main" id="{43EB8B31-CED8-9D2B-F13B-F31F3EFEEDCA}"/>
                </a:ext>
              </a:extLst>
            </p:cNvPr>
            <p:cNvGrpSpPr/>
            <p:nvPr/>
          </p:nvGrpSpPr>
          <p:grpSpPr>
            <a:xfrm>
              <a:off x="745177" y="5245775"/>
              <a:ext cx="10362705" cy="1308758"/>
              <a:chOff x="745177" y="5245775"/>
              <a:chExt cx="10362705" cy="1308758"/>
            </a:xfrm>
          </p:grpSpPr>
          <p:cxnSp>
            <p:nvCxnSpPr>
              <p:cNvPr id="13" name="Lige forbindelse 12">
                <a:extLst>
                  <a:ext uri="{FF2B5EF4-FFF2-40B4-BE49-F238E27FC236}">
                    <a16:creationId xmlns:a16="http://schemas.microsoft.com/office/drawing/2014/main" id="{005FD62D-3395-B7A1-7CE3-BBF6319C6E69}"/>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5" name="Billedforklaring: streg 14">
                <a:extLst>
                  <a:ext uri="{FF2B5EF4-FFF2-40B4-BE49-F238E27FC236}">
                    <a16:creationId xmlns:a16="http://schemas.microsoft.com/office/drawing/2014/main" id="{DD15350C-2F03-7B8B-0CCB-6FAE8705CD4D}"/>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6" name="Tekstfelt 15">
                <a:extLst>
                  <a:ext uri="{FF2B5EF4-FFF2-40B4-BE49-F238E27FC236}">
                    <a16:creationId xmlns:a16="http://schemas.microsoft.com/office/drawing/2014/main" id="{D1D3105C-E631-675E-76A5-4229F83BA1C6}"/>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7" name="Billedforklaring: streg 16">
                <a:extLst>
                  <a:ext uri="{FF2B5EF4-FFF2-40B4-BE49-F238E27FC236}">
                    <a16:creationId xmlns:a16="http://schemas.microsoft.com/office/drawing/2014/main" id="{142EA9E2-ACC0-FB89-06FA-086EFC64A6B8}"/>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8" name="Billedforklaring: streg 17">
                <a:extLst>
                  <a:ext uri="{FF2B5EF4-FFF2-40B4-BE49-F238E27FC236}">
                    <a16:creationId xmlns:a16="http://schemas.microsoft.com/office/drawing/2014/main" id="{F1FB1038-15B9-96CD-0410-AE1F506BA78D}"/>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19" name="Tekstfelt 18">
                <a:extLst>
                  <a:ext uri="{FF2B5EF4-FFF2-40B4-BE49-F238E27FC236}">
                    <a16:creationId xmlns:a16="http://schemas.microsoft.com/office/drawing/2014/main" id="{9200CECC-BF1B-759C-8FB8-933CF73C2660}"/>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2" name="Tekstfelt 11">
              <a:extLst>
                <a:ext uri="{FF2B5EF4-FFF2-40B4-BE49-F238E27FC236}">
                  <a16:creationId xmlns:a16="http://schemas.microsoft.com/office/drawing/2014/main" id="{56A36DAC-32AE-5AB0-1955-8F8D0241B8F8}"/>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0" name="Grafik 19" descr="Dans med massiv udfyldning">
            <a:extLst>
              <a:ext uri="{FF2B5EF4-FFF2-40B4-BE49-F238E27FC236}">
                <a16:creationId xmlns:a16="http://schemas.microsoft.com/office/drawing/2014/main" id="{DF7010FC-5D85-14B2-FF5A-7AD91C9E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767" y="5964718"/>
            <a:ext cx="604029" cy="604029"/>
          </a:xfrm>
          <a:prstGeom prst="rect">
            <a:avLst/>
          </a:prstGeom>
        </p:spPr>
      </p:pic>
    </p:spTree>
    <p:extLst>
      <p:ext uri="{BB962C8B-B14F-4D97-AF65-F5344CB8AC3E}">
        <p14:creationId xmlns:p14="http://schemas.microsoft.com/office/powerpoint/2010/main" val="3076938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7935548-AE84-C848-7339-239B13BF1D5C}"/>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6BF02E99-5D8E-3D30-B344-08024ED6B4E5}"/>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C7A4EB0F-C5CB-ECA2-B02E-DFBE926625B0}"/>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DDAC7AAE-673C-EC83-9EFD-A4DE9599342F}"/>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DA1DA861-2424-67B8-F7A3-B4559167FF31}"/>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184CFB10-0ED4-FE83-6108-5E6BEFC85EB6}"/>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29BE0452-FDB5-760B-6726-601379F8CA7D}"/>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109975AA-87F8-DD02-D734-900087CA9EE7}"/>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EB03112C-2516-D47F-9939-B5498819FFD4}"/>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7" name="Rectangle 7">
            <a:extLst>
              <a:ext uri="{FF2B5EF4-FFF2-40B4-BE49-F238E27FC236}">
                <a16:creationId xmlns:a16="http://schemas.microsoft.com/office/drawing/2014/main" id="{CB49D27D-4B19-7C07-BE86-CA17B51A33E4}"/>
              </a:ext>
            </a:extLst>
          </p:cNvPr>
          <p:cNvSpPr>
            <a:spLocks noChangeArrowheads="1"/>
          </p:cNvSpPr>
          <p:nvPr/>
        </p:nvSpPr>
        <p:spPr bwMode="auto">
          <a:xfrm>
            <a:off x="517070" y="1266724"/>
            <a:ext cx="11919857"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da-DK" sz="2800" b="1"/>
              <a:t>Grundlovens opbygning</a:t>
            </a:r>
          </a:p>
          <a:p>
            <a:pPr marR="0" lvl="0" algn="l" defTabSz="914400" rtl="0" eaLnBrk="0" fontAlgn="base" latinLnBrk="0" hangingPunct="0">
              <a:lnSpc>
                <a:spcPct val="100000"/>
              </a:lnSpc>
              <a:spcBef>
                <a:spcPct val="0"/>
              </a:spcBef>
              <a:spcAft>
                <a:spcPct val="0"/>
              </a:spcAft>
              <a:buClrTx/>
              <a:buSzTx/>
              <a:tabLst/>
            </a:pPr>
            <a:endParaRPr kumimoji="0" lang="da-DK" altLang="da-DK" sz="18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a:ln>
                  <a:noFill/>
                </a:ln>
                <a:solidFill>
                  <a:schemeClr val="tx1"/>
                </a:solidFill>
                <a:effectLst/>
                <a:latin typeface="Arial" panose="020B0604020202020204" pitchFamily="34" charset="0"/>
              </a:rPr>
              <a:t>Grundloven er bygget op af </a:t>
            </a:r>
            <a:r>
              <a:rPr kumimoji="0" lang="da-DK" altLang="da-DK" sz="1800" b="1" i="0" u="none" strike="noStrike" cap="none" normalizeH="0" baseline="0">
                <a:ln>
                  <a:noFill/>
                </a:ln>
                <a:solidFill>
                  <a:schemeClr val="tx1"/>
                </a:solidFill>
                <a:effectLst/>
                <a:latin typeface="Arial" panose="020B0604020202020204" pitchFamily="34" charset="0"/>
              </a:rPr>
              <a:t>paragraffer</a:t>
            </a:r>
            <a:endParaRPr kumimoji="0" lang="da-DK" altLang="da-DK" sz="18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a:ln>
                  <a:noFill/>
                </a:ln>
                <a:solidFill>
                  <a:schemeClr val="tx1"/>
                </a:solidFill>
                <a:effectLst/>
                <a:latin typeface="Arial" panose="020B0604020202020204" pitchFamily="34" charset="0"/>
              </a:rPr>
              <a:t>En paragraf er en </a:t>
            </a:r>
            <a:r>
              <a:rPr kumimoji="0" lang="da-DK" altLang="da-DK" sz="1800" b="1" i="0" u="none" strike="noStrike" cap="none" normalizeH="0" baseline="0">
                <a:ln>
                  <a:noFill/>
                </a:ln>
                <a:solidFill>
                  <a:schemeClr val="tx1"/>
                </a:solidFill>
                <a:effectLst/>
                <a:latin typeface="Arial" panose="020B0604020202020204" pitchFamily="34" charset="0"/>
              </a:rPr>
              <a:t>regel</a:t>
            </a:r>
            <a:r>
              <a:rPr kumimoji="0" lang="da-DK" altLang="da-DK" sz="1800" b="0" i="0" u="none" strike="noStrike" cap="none" normalizeH="0" baseline="0">
                <a:ln>
                  <a:noFill/>
                </a:ln>
                <a:solidFill>
                  <a:schemeClr val="tx1"/>
                </a:solidFill>
                <a:effectLst/>
                <a:latin typeface="Arial" panose="020B0604020202020204" pitchFamily="34" charset="0"/>
              </a:rPr>
              <a:t>, som gælder for hele Danmark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a:ln>
                  <a:noFill/>
                </a:ln>
                <a:solidFill>
                  <a:schemeClr val="tx1"/>
                </a:solidFill>
                <a:effectLst/>
                <a:latin typeface="Arial" panose="020B0604020202020204" pitchFamily="34" charset="0"/>
              </a:rPr>
              <a:t>Paragrafferne fortæller, </a:t>
            </a:r>
            <a:r>
              <a:rPr kumimoji="0" lang="da-DK" altLang="da-DK" sz="1800" b="1" i="0" u="none" strike="noStrike" cap="none" normalizeH="0" baseline="0">
                <a:ln>
                  <a:noFill/>
                </a:ln>
                <a:solidFill>
                  <a:schemeClr val="tx1"/>
                </a:solidFill>
                <a:effectLst/>
                <a:latin typeface="Arial" panose="020B0604020202020204" pitchFamily="34" charset="0"/>
              </a:rPr>
              <a:t>hvordan landet styres</a:t>
            </a:r>
            <a:r>
              <a:rPr kumimoji="0" lang="da-DK" altLang="da-DK" sz="1800" b="0" i="0" u="none" strike="noStrike" cap="none" normalizeH="0" baseline="0">
                <a:ln>
                  <a:noFill/>
                </a:ln>
                <a:solidFill>
                  <a:schemeClr val="tx1"/>
                </a:solidFill>
                <a:effectLst/>
                <a:latin typeface="Arial" panose="020B0604020202020204" pitchFamily="34" charset="0"/>
              </a:rPr>
              <a:t>, og hvilke </a:t>
            </a:r>
            <a:r>
              <a:rPr kumimoji="0" lang="da-DK" altLang="da-DK" sz="1800" b="1" i="0" u="none" strike="noStrike" cap="none" normalizeH="0" baseline="0">
                <a:ln>
                  <a:noFill/>
                </a:ln>
                <a:solidFill>
                  <a:schemeClr val="tx1"/>
                </a:solidFill>
                <a:effectLst/>
                <a:latin typeface="Arial" panose="020B0604020202020204" pitchFamily="34" charset="0"/>
              </a:rPr>
              <a:t>rettigheder borgerne har</a:t>
            </a:r>
            <a:endParaRPr kumimoji="0" lang="da-DK" altLang="da-DK" sz="18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a:ln>
                  <a:noFill/>
                </a:ln>
                <a:solidFill>
                  <a:schemeClr val="tx1"/>
                </a:solidFill>
                <a:effectLst/>
                <a:latin typeface="Arial" panose="020B0604020202020204" pitchFamily="34" charset="0"/>
              </a:rPr>
              <a:t>Der er </a:t>
            </a:r>
            <a:r>
              <a:rPr kumimoji="0" lang="da-DK" altLang="da-DK" sz="1800" b="1" i="0" u="none" strike="noStrike" cap="none" normalizeH="0" baseline="0">
                <a:ln>
                  <a:noFill/>
                </a:ln>
                <a:solidFill>
                  <a:schemeClr val="tx1"/>
                </a:solidFill>
                <a:effectLst/>
                <a:latin typeface="Arial" panose="020B0604020202020204" pitchFamily="34" charset="0"/>
              </a:rPr>
              <a:t>89 paragraffer fordelt på 11 kapitler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da-DK" altLang="da-DK" b="1">
              <a:latin typeface="Arial" panose="020B0604020202020204" pitchFamily="34" charset="0"/>
            </a:endParaRPr>
          </a:p>
          <a:p>
            <a:pPr>
              <a:buNone/>
            </a:pPr>
            <a:r>
              <a:rPr lang="da-DK" sz="2000" b="1"/>
              <a:t>Eksempel: Ytringsfrihed (§ 77)</a:t>
            </a:r>
          </a:p>
          <a:p>
            <a:pPr>
              <a:buNone/>
            </a:pPr>
            <a:endParaRPr lang="da-DK" b="1"/>
          </a:p>
          <a:p>
            <a:pPr marL="285750" indent="-285750">
              <a:buFont typeface="Arial" panose="020B0604020202020204" pitchFamily="34" charset="0"/>
              <a:buChar char="•"/>
            </a:pPr>
            <a:r>
              <a:rPr lang="da-DK" b="1"/>
              <a:t>Paragraf 77 i grundloven</a:t>
            </a:r>
            <a:r>
              <a:rPr lang="da-DK"/>
              <a:t> handler om ytringsfrihed</a:t>
            </a:r>
          </a:p>
          <a:p>
            <a:pPr marL="285750" indent="-285750">
              <a:buFont typeface="Arial" panose="020B0604020202020204" pitchFamily="34" charset="0"/>
              <a:buChar char="•"/>
            </a:pPr>
            <a:r>
              <a:rPr lang="da-DK"/>
              <a:t>Den siger, at </a:t>
            </a:r>
            <a:r>
              <a:rPr lang="da-DK" b="1"/>
              <a:t>alle må sige og skrive deres mening</a:t>
            </a:r>
            <a:endParaRPr lang="da-DK"/>
          </a:p>
          <a:p>
            <a:pPr marL="285750" indent="-285750">
              <a:buFont typeface="Arial" panose="020B0604020202020204" pitchFamily="34" charset="0"/>
              <a:buChar char="•"/>
            </a:pPr>
            <a:r>
              <a:rPr lang="da-DK"/>
              <a:t>Staten må ikke stoppe dig på forhånd, fordi du har en bestemt holdning</a:t>
            </a:r>
          </a:p>
          <a:p>
            <a:endParaRPr lang="da-DK"/>
          </a:p>
          <a:p>
            <a:r>
              <a:rPr lang="da-DK" b="1"/>
              <a:t>Eksempel i skolen </a:t>
            </a:r>
          </a:p>
          <a:p>
            <a:endParaRPr lang="da-DK" b="1"/>
          </a:p>
          <a:p>
            <a:pPr marL="285750" lvl="0" indent="-285750" eaLnBrk="0" fontAlgn="base" hangingPunct="0">
              <a:spcBef>
                <a:spcPct val="0"/>
              </a:spcBef>
              <a:spcAft>
                <a:spcPct val="0"/>
              </a:spcAft>
              <a:buFont typeface="Arial" panose="020B0604020202020204" pitchFamily="34" charset="0"/>
              <a:buChar char="•"/>
            </a:pPr>
            <a:r>
              <a:rPr lang="da-DK" altLang="da-DK">
                <a:latin typeface="Arial" panose="020B0604020202020204" pitchFamily="34" charset="0"/>
              </a:rPr>
              <a:t>Hvis du fx </a:t>
            </a:r>
            <a:r>
              <a:rPr lang="da-DK" altLang="da-DK" b="1">
                <a:latin typeface="Arial" panose="020B0604020202020204" pitchFamily="34" charset="0"/>
              </a:rPr>
              <a:t>kritiserer skolens regler</a:t>
            </a:r>
            <a:r>
              <a:rPr lang="da-DK" altLang="da-DK">
                <a:latin typeface="Arial" panose="020B0604020202020204" pitchFamily="34" charset="0"/>
              </a:rPr>
              <a:t> i en elevrådsdebat eller skriver et opslag på sociale medier, må du gerne gøre det</a:t>
            </a:r>
          </a:p>
          <a:p>
            <a:pPr marL="285750" lvl="0" indent="-285750" eaLnBrk="0" fontAlgn="base" hangingPunct="0">
              <a:spcBef>
                <a:spcPct val="0"/>
              </a:spcBef>
              <a:spcAft>
                <a:spcPct val="0"/>
              </a:spcAft>
              <a:buFont typeface="Arial" panose="020B0604020202020204" pitchFamily="34" charset="0"/>
              <a:buChar char="•"/>
            </a:pPr>
            <a:r>
              <a:rPr lang="da-DK" altLang="da-DK">
                <a:latin typeface="Arial" panose="020B0604020202020204" pitchFamily="34" charset="0"/>
              </a:rPr>
              <a:t>Men du har også </a:t>
            </a:r>
            <a:r>
              <a:rPr lang="da-DK" altLang="da-DK" b="1">
                <a:latin typeface="Arial" panose="020B0604020202020204" pitchFamily="34" charset="0"/>
              </a:rPr>
              <a:t>ansvar</a:t>
            </a:r>
            <a:r>
              <a:rPr lang="da-DK" altLang="da-DK">
                <a:latin typeface="Arial" panose="020B0604020202020204" pitchFamily="34" charset="0"/>
              </a:rPr>
              <a:t>: Du må ikke true andre eller skrive noget ulovligt</a:t>
            </a:r>
          </a:p>
          <a:p>
            <a:pPr marL="285750" indent="-285750">
              <a:buFont typeface="Arial" panose="020B0604020202020204" pitchFamily="34" charset="0"/>
              <a:buChar char="•"/>
            </a:pPr>
            <a:endParaRPr lang="da-DK"/>
          </a:p>
          <a:p>
            <a:pPr marL="285750" indent="-285750">
              <a:buFont typeface="Arial" panose="020B0604020202020204" pitchFamily="34" charset="0"/>
              <a:buChar char="•"/>
            </a:pPr>
            <a:endParaRPr lang="da-DK"/>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3782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0E9532-AB72-58A5-8181-0779EC7BA7B1}"/>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A78160F9-A892-5FEB-0A53-92C674E0D702}"/>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2C771DE4-BDD7-C1C0-BDBD-8ACFD7A5F1F1}"/>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DF04B907-F9E0-7846-0704-A85DBCDAE2D9}"/>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155AB0BF-EFDB-1FB3-6040-E9A0D0F16E59}"/>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F6D1EB89-2494-4D9D-7115-372DF0E8672E}"/>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A3277DE0-10E8-CEE4-6F3C-7E63BABFCAD0}"/>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6247E1CB-E7E4-7345-5BEB-686D11994108}"/>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B4F23D05-20B3-211A-FAF7-1D4D3C9BF3DC}"/>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B8615260-5573-C706-BA88-08537C1A4BAA}"/>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F1EB61C2-FCE3-2E33-B0F0-6605D95E77FB}"/>
              </a:ext>
            </a:extLst>
          </p:cNvPr>
          <p:cNvSpPr txBox="1"/>
          <p:nvPr/>
        </p:nvSpPr>
        <p:spPr>
          <a:xfrm>
            <a:off x="759032" y="1289893"/>
            <a:ext cx="11919856" cy="1415772"/>
          </a:xfrm>
          <a:prstGeom prst="rect">
            <a:avLst/>
          </a:prstGeom>
          <a:noFill/>
        </p:spPr>
        <p:txBody>
          <a:bodyPr wrap="square" rtlCol="0">
            <a:spAutoFit/>
          </a:bodyPr>
          <a:lstStyle/>
          <a:p>
            <a:r>
              <a:rPr lang="da-DK" sz="3200"/>
              <a:t>Video quiz</a:t>
            </a:r>
          </a:p>
          <a:p>
            <a:endParaRPr lang="da-DK"/>
          </a:p>
          <a:p>
            <a:endParaRPr lang="da-DK"/>
          </a:p>
          <a:p>
            <a:r>
              <a:rPr lang="da-DK"/>
              <a:t> </a:t>
            </a:r>
          </a:p>
        </p:txBody>
      </p:sp>
      <p:sp>
        <p:nvSpPr>
          <p:cNvPr id="14" name="Tekstfelt 13">
            <a:extLst>
              <a:ext uri="{FF2B5EF4-FFF2-40B4-BE49-F238E27FC236}">
                <a16:creationId xmlns:a16="http://schemas.microsoft.com/office/drawing/2014/main" id="{F3696E8B-91AC-DF71-E569-E6D1382D3A83}"/>
              </a:ext>
            </a:extLst>
          </p:cNvPr>
          <p:cNvSpPr txBox="1"/>
          <p:nvPr/>
        </p:nvSpPr>
        <p:spPr>
          <a:xfrm>
            <a:off x="1080654" y="1859943"/>
            <a:ext cx="10580914" cy="4247317"/>
          </a:xfrm>
          <a:prstGeom prst="rect">
            <a:avLst/>
          </a:prstGeom>
          <a:noFill/>
        </p:spPr>
        <p:txBody>
          <a:bodyPr wrap="square">
            <a:spAutoFit/>
          </a:bodyPr>
          <a:lstStyle/>
          <a:p>
            <a:r>
              <a:rPr lang="da-DK" b="1" dirty="0"/>
              <a:t>Opgave</a:t>
            </a:r>
          </a:p>
          <a:p>
            <a:r>
              <a:rPr lang="da-DK" dirty="0"/>
              <a:t>I skal se 1–2 korte videoer om Danmarks demokrati og retssystem (det er helt ok kun at nå én). Man genser, stopper og starter bare videoerne som man har behov for, for at forstå videoen. </a:t>
            </a:r>
            <a:br>
              <a:rPr lang="da-DK" dirty="0"/>
            </a:br>
            <a:r>
              <a:rPr lang="da-DK" dirty="0"/>
              <a:t>Efter video 1 svarer I på multiple </a:t>
            </a:r>
            <a:r>
              <a:rPr lang="da-DK" dirty="0" err="1"/>
              <a:t>choice</a:t>
            </a:r>
            <a:r>
              <a:rPr lang="da-DK" dirty="0"/>
              <a:t>-spørgsmål, og efter video 2 skriver I kortere svar med egne ord.</a:t>
            </a:r>
            <a:br>
              <a:rPr lang="da-DK" dirty="0"/>
            </a:br>
            <a:endParaRPr lang="da-DK" dirty="0"/>
          </a:p>
          <a:p>
            <a:r>
              <a:rPr lang="da-DK" b="1" dirty="0"/>
              <a:t>Det gode svar</a:t>
            </a:r>
          </a:p>
          <a:p>
            <a:r>
              <a:rPr lang="da-DK" dirty="0"/>
              <a:t>Et godt historiesvar forklarer med eksempler fra videoen, bruger fagord og viser, at du har forstået indholdet.</a:t>
            </a:r>
            <a:br>
              <a:rPr lang="da-DK" dirty="0"/>
            </a:br>
            <a:r>
              <a:rPr lang="da-DK" dirty="0"/>
              <a:t>Det er godt at forklare </a:t>
            </a:r>
            <a:r>
              <a:rPr lang="da-DK" i="1" dirty="0"/>
              <a:t>hvorfor</a:t>
            </a:r>
            <a:r>
              <a:rPr lang="da-DK" dirty="0"/>
              <a:t> noget er vigtigt, ikke kun </a:t>
            </a:r>
            <a:r>
              <a:rPr lang="da-DK" i="1" dirty="0"/>
              <a:t>hvad</a:t>
            </a:r>
            <a:r>
              <a:rPr lang="da-DK" dirty="0"/>
              <a:t> der sker.</a:t>
            </a:r>
            <a:br>
              <a:rPr lang="da-DK" dirty="0"/>
            </a:br>
            <a:r>
              <a:rPr lang="da-DK" dirty="0"/>
              <a:t>Hvis du kan, må du nævne kilder (fx videoen) og lave en perspektivering, fx til nutiden eller dit eget liv.</a:t>
            </a:r>
          </a:p>
          <a:p>
            <a:endParaRPr lang="da-DK" dirty="0"/>
          </a:p>
          <a:p>
            <a:r>
              <a:rPr lang="da-DK" b="1" dirty="0"/>
              <a:t>Videoer </a:t>
            </a:r>
            <a:r>
              <a:rPr lang="da-DK" dirty="0"/>
              <a:t> </a:t>
            </a:r>
          </a:p>
          <a:p>
            <a:r>
              <a:rPr lang="da-DK" dirty="0"/>
              <a:t>Video 1:</a:t>
            </a:r>
            <a:r>
              <a:rPr lang="da-DK" b="1" dirty="0"/>
              <a:t> </a:t>
            </a:r>
            <a:r>
              <a:rPr lang="da-DK" b="1" u="sng" dirty="0">
                <a:hlinkClick r:id="rId3"/>
              </a:rPr>
              <a:t>Grundloven | Hvornår kom grundloven til Danmark?</a:t>
            </a:r>
            <a:endParaRPr lang="da-DK" dirty="0"/>
          </a:p>
          <a:p>
            <a:r>
              <a:rPr lang="da-DK" dirty="0"/>
              <a:t>Video 2:</a:t>
            </a:r>
            <a:r>
              <a:rPr lang="da-DK" b="1" dirty="0"/>
              <a:t> </a:t>
            </a:r>
            <a:r>
              <a:rPr lang="da-DK" b="1" u="sng" dirty="0">
                <a:hlinkClick r:id="rId4"/>
              </a:rPr>
              <a:t>En historie om det danske </a:t>
            </a:r>
            <a:r>
              <a:rPr lang="da-DK" b="1" u="sng" dirty="0" err="1">
                <a:hlinkClick r:id="rId4"/>
              </a:rPr>
              <a:t>retssystem_UK</a:t>
            </a:r>
            <a:r>
              <a:rPr lang="da-DK" b="1" u="sng" dirty="0">
                <a:hlinkClick r:id="rId4"/>
              </a:rPr>
              <a:t>-SUB - YouTube</a:t>
            </a:r>
            <a:endParaRPr lang="da-DK" dirty="0"/>
          </a:p>
          <a:p>
            <a:endParaRPr lang="da-DK" dirty="0"/>
          </a:p>
        </p:txBody>
      </p:sp>
      <p:sp>
        <p:nvSpPr>
          <p:cNvPr id="13" name="Tekstfelt 12">
            <a:extLst>
              <a:ext uri="{FF2B5EF4-FFF2-40B4-BE49-F238E27FC236}">
                <a16:creationId xmlns:a16="http://schemas.microsoft.com/office/drawing/2014/main" id="{D1461104-0871-CB03-9822-43389F4487E7}"/>
              </a:ext>
            </a:extLst>
          </p:cNvPr>
          <p:cNvSpPr txBox="1"/>
          <p:nvPr/>
        </p:nvSpPr>
        <p:spPr>
          <a:xfrm>
            <a:off x="1257300" y="6161935"/>
            <a:ext cx="6400800" cy="369332"/>
          </a:xfrm>
          <a:prstGeom prst="rect">
            <a:avLst/>
          </a:prstGeom>
          <a:noFill/>
        </p:spPr>
        <p:txBody>
          <a:bodyPr wrap="square">
            <a:spAutoFit/>
          </a:bodyPr>
          <a:lstStyle/>
          <a:p>
            <a:r>
              <a:rPr lang="da-DK" b="1" dirty="0"/>
              <a:t>Bilag 3 : </a:t>
            </a:r>
            <a:r>
              <a:rPr lang="da-DK" dirty="0"/>
              <a:t>For opgaveark</a:t>
            </a:r>
            <a:endParaRPr lang="da-DK" b="1" dirty="0"/>
          </a:p>
        </p:txBody>
      </p:sp>
    </p:spTree>
    <p:extLst>
      <p:ext uri="{BB962C8B-B14F-4D97-AF65-F5344CB8AC3E}">
        <p14:creationId xmlns:p14="http://schemas.microsoft.com/office/powerpoint/2010/main" val="2782490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9F814F2-C970-9D4C-F04E-A22F83B957C2}"/>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5985BA3D-7DDE-BE13-7867-CBB1E1810903}"/>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84885A27-4D14-0D88-04E1-5D600165E31A}"/>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35A62F83-5573-BB05-DF48-0076F7CF7BCD}"/>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F8404BB8-425E-684C-3EDB-C0286CA105AB}"/>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C323981D-F003-67B3-4F7A-8351B055BC4A}"/>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9042D078-E7FC-31AA-34A9-BDB991585523}"/>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1087AEAD-AF24-3597-9C00-A72A86197503}"/>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E20D6809-F63F-2154-0C23-EC2799610816}"/>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FA90B487-23DC-7658-1F47-10F2BC6366B3}"/>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47497517-7805-232F-7AC0-5801F177E51F}"/>
              </a:ext>
            </a:extLst>
          </p:cNvPr>
          <p:cNvSpPr txBox="1"/>
          <p:nvPr/>
        </p:nvSpPr>
        <p:spPr>
          <a:xfrm>
            <a:off x="759032" y="1289893"/>
            <a:ext cx="11919856" cy="1415772"/>
          </a:xfrm>
          <a:prstGeom prst="rect">
            <a:avLst/>
          </a:prstGeom>
          <a:noFill/>
        </p:spPr>
        <p:txBody>
          <a:bodyPr wrap="square" rtlCol="0">
            <a:spAutoFit/>
          </a:bodyPr>
          <a:lstStyle/>
          <a:p>
            <a:r>
              <a:rPr lang="da-DK" sz="3200"/>
              <a:t>Video quiz</a:t>
            </a:r>
          </a:p>
          <a:p>
            <a:endParaRPr lang="da-DK"/>
          </a:p>
          <a:p>
            <a:endParaRPr lang="da-DK"/>
          </a:p>
          <a:p>
            <a:r>
              <a:rPr lang="da-DK"/>
              <a:t> </a:t>
            </a:r>
          </a:p>
        </p:txBody>
      </p:sp>
      <p:sp>
        <p:nvSpPr>
          <p:cNvPr id="14" name="Tekstfelt 13">
            <a:extLst>
              <a:ext uri="{FF2B5EF4-FFF2-40B4-BE49-F238E27FC236}">
                <a16:creationId xmlns:a16="http://schemas.microsoft.com/office/drawing/2014/main" id="{C194F678-7A3B-9E8B-0B2F-A44F7F380E5E}"/>
              </a:ext>
            </a:extLst>
          </p:cNvPr>
          <p:cNvSpPr txBox="1"/>
          <p:nvPr/>
        </p:nvSpPr>
        <p:spPr>
          <a:xfrm>
            <a:off x="1080654" y="2000105"/>
            <a:ext cx="11598234" cy="4247317"/>
          </a:xfrm>
          <a:prstGeom prst="rect">
            <a:avLst/>
          </a:prstGeom>
          <a:noFill/>
        </p:spPr>
        <p:txBody>
          <a:bodyPr wrap="square">
            <a:spAutoFit/>
          </a:bodyPr>
          <a:lstStyle/>
          <a:p>
            <a:r>
              <a:rPr lang="da-DK" b="1"/>
              <a:t>Video 1: </a:t>
            </a:r>
            <a:r>
              <a:rPr lang="da-DK" b="1" u="sng">
                <a:hlinkClick r:id="rId3"/>
              </a:rPr>
              <a:t>Grundloven | Hvornår kom grundloven til Danmark?</a:t>
            </a:r>
            <a:endParaRPr lang="da-DK" b="1"/>
          </a:p>
          <a:p>
            <a:endParaRPr lang="da-DK" b="1"/>
          </a:p>
          <a:p>
            <a:r>
              <a:rPr lang="da-DK"/>
              <a:t>1. Hvornår blev Danmarks første grundlov underskrevet?</a:t>
            </a:r>
            <a:br>
              <a:rPr lang="da-DK"/>
            </a:br>
            <a:r>
              <a:rPr lang="da-DK"/>
              <a:t>2. Hvem underskrev Danmarks grundlov i 1849?</a:t>
            </a:r>
            <a:br>
              <a:rPr lang="da-DK"/>
            </a:br>
            <a:r>
              <a:rPr lang="da-DK"/>
              <a:t>3. Hvad markerede underskrivelsen af grundloven i 1849?</a:t>
            </a:r>
            <a:br>
              <a:rPr lang="da-DK"/>
            </a:br>
            <a:r>
              <a:rPr lang="da-DK"/>
              <a:t>4. Hvilken styreform blev afskaffet, da grundloven trådte i kraft? </a:t>
            </a:r>
          </a:p>
          <a:p>
            <a:r>
              <a:rPr lang="da-DK"/>
              <a:t>5. Hvilke rettigheder fik borgerne med den nye grundlov?</a:t>
            </a:r>
            <a:br>
              <a:rPr lang="da-DK"/>
            </a:br>
            <a:endParaRPr lang="da-DK"/>
          </a:p>
          <a:p>
            <a:r>
              <a:rPr lang="da-DK" b="1"/>
              <a:t>Video 2: </a:t>
            </a:r>
            <a:r>
              <a:rPr lang="da-DK" b="1" u="sng">
                <a:hlinkClick r:id="rId4"/>
              </a:rPr>
              <a:t>En historie om det danske </a:t>
            </a:r>
            <a:r>
              <a:rPr lang="da-DK" b="1" u="sng" err="1">
                <a:hlinkClick r:id="rId4"/>
              </a:rPr>
              <a:t>retssystem_UK</a:t>
            </a:r>
            <a:r>
              <a:rPr lang="da-DK" b="1" u="sng">
                <a:hlinkClick r:id="rId4"/>
              </a:rPr>
              <a:t>-SUB – YouTube</a:t>
            </a:r>
            <a:endParaRPr lang="da-DK" b="1" u="sng"/>
          </a:p>
          <a:p>
            <a:endParaRPr lang="da-DK" b="1" u="sng"/>
          </a:p>
          <a:p>
            <a:pPr marL="285750" indent="-285750">
              <a:buFont typeface="Arial" panose="020B0604020202020204" pitchFamily="34" charset="0"/>
              <a:buChar char="•"/>
            </a:pPr>
            <a:r>
              <a:rPr lang="da-DK"/>
              <a:t>Spørgsmål 1: Hvad står der i Jyske lov fra 1241, og hvorfor er det vigtigt? </a:t>
            </a:r>
          </a:p>
          <a:p>
            <a:pPr marL="285750" indent="-285750">
              <a:buFont typeface="Arial" panose="020B0604020202020204" pitchFamily="34" charset="0"/>
              <a:buChar char="•"/>
            </a:pPr>
            <a:r>
              <a:rPr lang="da-DK"/>
              <a:t>Spørgsmål 2: Hvad betyder uafhængighed og hvorfor er det vigtigt når vi snakker lovgivning i et land? </a:t>
            </a:r>
          </a:p>
          <a:p>
            <a:pPr marL="285750" indent="-285750">
              <a:buFont typeface="Arial" panose="020B0604020202020204" pitchFamily="34" charset="0"/>
              <a:buChar char="•"/>
            </a:pPr>
            <a:r>
              <a:rPr lang="da-DK"/>
              <a:t>Spørgsmål 3: Forklar Magtens tredeling i Danmark </a:t>
            </a:r>
          </a:p>
          <a:p>
            <a:pPr marL="285750" indent="-285750">
              <a:buFont typeface="Arial" panose="020B0604020202020204" pitchFamily="34" charset="0"/>
              <a:buChar char="•"/>
            </a:pPr>
            <a:r>
              <a:rPr lang="da-DK"/>
              <a:t>Spørgsmål 4: Hvilken rolle spiller domstolene i Danmark</a:t>
            </a:r>
          </a:p>
          <a:p>
            <a:endParaRPr lang="da-DK"/>
          </a:p>
        </p:txBody>
      </p:sp>
    </p:spTree>
    <p:extLst>
      <p:ext uri="{BB962C8B-B14F-4D97-AF65-F5344CB8AC3E}">
        <p14:creationId xmlns:p14="http://schemas.microsoft.com/office/powerpoint/2010/main" val="389592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244A6FE-1C75-7898-A369-15AC430EDC7D}"/>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9B9B24B2-292A-5278-19FB-7051C10317F3}"/>
              </a:ext>
            </a:extLst>
          </p:cNvPr>
          <p:cNvGrpSpPr/>
          <p:nvPr/>
        </p:nvGrpSpPr>
        <p:grpSpPr>
          <a:xfrm>
            <a:off x="-119743" y="170960"/>
            <a:ext cx="12583886" cy="6687040"/>
            <a:chOff x="-119743" y="170960"/>
            <a:chExt cx="12583886" cy="6687040"/>
          </a:xfrm>
          <a:solidFill>
            <a:srgbClr val="FFCC66"/>
          </a:solidFill>
        </p:grpSpPr>
        <p:sp>
          <p:nvSpPr>
            <p:cNvPr id="11" name="Rektangel: afrundede hjørner 10">
              <a:extLst>
                <a:ext uri="{FF2B5EF4-FFF2-40B4-BE49-F238E27FC236}">
                  <a16:creationId xmlns:a16="http://schemas.microsoft.com/office/drawing/2014/main" id="{3CD0AD9C-3CA0-8DD1-15F1-CAD4F079B0C5}"/>
                </a:ext>
              </a:extLst>
            </p:cNvPr>
            <p:cNvSpPr/>
            <p:nvPr/>
          </p:nvSpPr>
          <p:spPr>
            <a:xfrm>
              <a:off x="4940740" y="170960"/>
              <a:ext cx="136753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A830FD25-10A7-9107-8A47-3EE5A35CA5FE}"/>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85D12A8B-E16F-3B65-9F49-BBC64960B9B7}"/>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14B1C314-E984-7DF6-5197-C0471477A249}"/>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31D79706-D015-5292-4B4A-ADA4FCF68C2F}"/>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C72FAF53-6C6E-4E57-6302-38B110C68573}"/>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3EDB6F17-874F-3C2D-6199-58F0F2373367}"/>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pic>
        <p:nvPicPr>
          <p:cNvPr id="12" name="Billede 11" descr="Et billede, der indeholder tøj, Ansigt, person, Student/studerende&#10;&#10;Indhold genereret af kunstig intelligens kan være forkert.">
            <a:extLst>
              <a:ext uri="{FF2B5EF4-FFF2-40B4-BE49-F238E27FC236}">
                <a16:creationId xmlns:a16="http://schemas.microsoft.com/office/drawing/2014/main" id="{715A4E8C-89FD-F3F9-5C9B-7EE12C1F78F6}"/>
              </a:ext>
            </a:extLst>
          </p:cNvPr>
          <p:cNvPicPr>
            <a:picLocks noChangeAspect="1"/>
          </p:cNvPicPr>
          <p:nvPr/>
        </p:nvPicPr>
        <p:blipFill>
          <a:blip r:embed="rId2"/>
          <a:stretch>
            <a:fillRect/>
          </a:stretch>
        </p:blipFill>
        <p:spPr>
          <a:xfrm>
            <a:off x="2143497" y="1456644"/>
            <a:ext cx="7620000" cy="5076825"/>
          </a:xfrm>
          <a:prstGeom prst="rect">
            <a:avLst/>
          </a:prstGeom>
        </p:spPr>
      </p:pic>
    </p:spTree>
    <p:extLst>
      <p:ext uri="{BB962C8B-B14F-4D97-AF65-F5344CB8AC3E}">
        <p14:creationId xmlns:p14="http://schemas.microsoft.com/office/powerpoint/2010/main" val="4060268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D7C5A5-0129-9FFE-0D98-18727BB6BC60}"/>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A95567A3-C51F-2511-7B63-73D2364B3849}"/>
              </a:ext>
            </a:extLst>
          </p:cNvPr>
          <p:cNvGrpSpPr/>
          <p:nvPr/>
        </p:nvGrpSpPr>
        <p:grpSpPr>
          <a:xfrm>
            <a:off x="-119743" y="170960"/>
            <a:ext cx="12583886" cy="6687040"/>
            <a:chOff x="-119743" y="170960"/>
            <a:chExt cx="12583886" cy="6687040"/>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E5CA40C1-AD79-FDDA-FD5F-77160A37B598}"/>
                </a:ext>
              </a:extLst>
            </p:cNvPr>
            <p:cNvSpPr/>
            <p:nvPr/>
          </p:nvSpPr>
          <p:spPr>
            <a:xfrm>
              <a:off x="6313619" y="170960"/>
              <a:ext cx="2732409"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0F597567-F149-C49D-6079-894FFA8669E0}"/>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A87F418D-F2FE-E3D0-7923-F5F91B16931E}"/>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6C4A6EE1-831E-AE1E-6B09-F5A2274900BA}"/>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5263BB6C-0D47-60BF-A73D-1F7398C7DC49}"/>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D6B94FE7-607F-3982-FB81-4FAAD75DA47B}"/>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D1EC596F-AFDF-65D0-90DD-AADADFD0BD55}"/>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Rektangel 2">
            <a:extLst>
              <a:ext uri="{FF2B5EF4-FFF2-40B4-BE49-F238E27FC236}">
                <a16:creationId xmlns:a16="http://schemas.microsoft.com/office/drawing/2014/main" id="{CA642D37-759B-119B-A9D7-F2F817B00095}"/>
              </a:ext>
            </a:extLst>
          </p:cNvPr>
          <p:cNvSpPr/>
          <p:nvPr/>
        </p:nvSpPr>
        <p:spPr>
          <a:xfrm>
            <a:off x="-119743" y="5943600"/>
            <a:ext cx="12583886" cy="1034143"/>
          </a:xfrm>
          <a:prstGeom prst="rect">
            <a:avLst/>
          </a:prstGeom>
          <a:solidFill>
            <a:schemeClr val="accent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14" name="Tekstfelt 13">
            <a:extLst>
              <a:ext uri="{FF2B5EF4-FFF2-40B4-BE49-F238E27FC236}">
                <a16:creationId xmlns:a16="http://schemas.microsoft.com/office/drawing/2014/main" id="{328ABB1E-6527-5B80-A577-84A618D088D3}"/>
              </a:ext>
            </a:extLst>
          </p:cNvPr>
          <p:cNvSpPr txBox="1"/>
          <p:nvPr/>
        </p:nvSpPr>
        <p:spPr>
          <a:xfrm>
            <a:off x="1030631" y="1536368"/>
            <a:ext cx="10345930" cy="3293209"/>
          </a:xfrm>
          <a:prstGeom prst="rect">
            <a:avLst/>
          </a:prstGeom>
          <a:noFill/>
        </p:spPr>
        <p:txBody>
          <a:bodyPr wrap="square">
            <a:spAutoFit/>
          </a:bodyPr>
          <a:lstStyle/>
          <a:p>
            <a:pPr>
              <a:buNone/>
            </a:pPr>
            <a:endParaRPr lang="da-DK" b="1"/>
          </a:p>
          <a:p>
            <a:pPr>
              <a:buNone/>
            </a:pPr>
            <a:r>
              <a:rPr lang="da-DK" sz="2800" b="1"/>
              <a:t>Hvad kan </a:t>
            </a:r>
            <a:r>
              <a:rPr lang="da-DK" sz="2800" b="1" err="1"/>
              <a:t>TikTok</a:t>
            </a:r>
            <a:r>
              <a:rPr lang="da-DK" sz="2800" b="1"/>
              <a:t>?</a:t>
            </a:r>
          </a:p>
          <a:p>
            <a:endParaRPr lang="da-DK" b="1"/>
          </a:p>
          <a:p>
            <a:r>
              <a:rPr lang="da-DK"/>
              <a:t>Hvordan forklarer </a:t>
            </a:r>
            <a:r>
              <a:rPr lang="da-DK" err="1"/>
              <a:t>TikTok</a:t>
            </a:r>
            <a:r>
              <a:rPr lang="da-DK"/>
              <a:t> verden?</a:t>
            </a:r>
          </a:p>
          <a:p>
            <a:r>
              <a:rPr lang="da-DK"/>
              <a:t>Hvor lange er </a:t>
            </a:r>
            <a:r>
              <a:rPr lang="da-DK" err="1"/>
              <a:t>TikTok</a:t>
            </a:r>
            <a:r>
              <a:rPr lang="da-DK"/>
              <a:t>-videoer typisk?</a:t>
            </a:r>
          </a:p>
          <a:p>
            <a:r>
              <a:rPr lang="da-DK"/>
              <a:t>Hvad gør en video sjov eller fængende?</a:t>
            </a:r>
          </a:p>
          <a:p>
            <a:r>
              <a:rPr lang="da-DK"/>
              <a:t>Hvordan forklarer </a:t>
            </a:r>
            <a:r>
              <a:rPr lang="da-DK" err="1"/>
              <a:t>TikTok</a:t>
            </a:r>
            <a:r>
              <a:rPr lang="da-DK"/>
              <a:t> svære ting hurtigt?</a:t>
            </a:r>
          </a:p>
          <a:p>
            <a:endParaRPr lang="da-DK"/>
          </a:p>
          <a:p>
            <a:endParaRPr lang="da-DK"/>
          </a:p>
          <a:p>
            <a:endParaRPr lang="da-DK"/>
          </a:p>
          <a:p>
            <a:r>
              <a:rPr lang="da-DK"/>
              <a:t>➡️ Pointen: </a:t>
            </a:r>
            <a:r>
              <a:rPr lang="da-DK" b="1"/>
              <a:t>Grundloven er svær – </a:t>
            </a:r>
            <a:r>
              <a:rPr lang="da-DK" b="1" err="1"/>
              <a:t>TikTok</a:t>
            </a:r>
            <a:r>
              <a:rPr lang="da-DK" b="1"/>
              <a:t> er enkel. Hvad sker der, når de mødes?</a:t>
            </a:r>
            <a:endParaRPr lang="da-DK"/>
          </a:p>
        </p:txBody>
      </p:sp>
    </p:spTree>
    <p:extLst>
      <p:ext uri="{BB962C8B-B14F-4D97-AF65-F5344CB8AC3E}">
        <p14:creationId xmlns:p14="http://schemas.microsoft.com/office/powerpoint/2010/main" val="2652029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 calcmode="lin" valueType="num">
                                      <p:cBhvr additive="base">
                                        <p:cTn id="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anim calcmode="lin" valueType="num">
                                      <p:cBhvr additive="base">
                                        <p:cTn id="1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 calcmode="lin" valueType="num">
                                      <p:cBhvr additive="base">
                                        <p:cTn id="19"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animEffect transition="in" filter="fade">
                                      <p:cBhvr>
                                        <p:cTn id="25" dur="500"/>
                                        <p:tgtEl>
                                          <p:spTgt spid="1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xEl>
                                              <p:pRg st="6" end="6"/>
                                            </p:txEl>
                                          </p:spTgt>
                                        </p:tgtEl>
                                        <p:attrNameLst>
                                          <p:attrName>style.visibility</p:attrName>
                                        </p:attrNameLst>
                                      </p:cBhvr>
                                      <p:to>
                                        <p:strVal val="visible"/>
                                      </p:to>
                                    </p:set>
                                    <p:animEffect transition="in" filter="fade">
                                      <p:cBhvr>
                                        <p:cTn id="30" dur="500"/>
                                        <p:tgtEl>
                                          <p:spTgt spid="1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10" end="10"/>
                                            </p:txEl>
                                          </p:spTgt>
                                        </p:tgtEl>
                                        <p:attrNameLst>
                                          <p:attrName>style.visibility</p:attrName>
                                        </p:attrNameLst>
                                      </p:cBhvr>
                                      <p:to>
                                        <p:strVal val="visible"/>
                                      </p:to>
                                    </p:set>
                                    <p:anim calcmode="lin" valueType="num">
                                      <p:cBhvr additive="base">
                                        <p:cTn id="35" dur="500" fill="hold"/>
                                        <p:tgtEl>
                                          <p:spTgt spid="14">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568D956-CFC5-C07C-8E23-551AD047FB6D}"/>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D1A5D763-5848-1E04-35F4-61FA731EFC27}"/>
              </a:ext>
            </a:extLst>
          </p:cNvPr>
          <p:cNvGrpSpPr/>
          <p:nvPr/>
        </p:nvGrpSpPr>
        <p:grpSpPr>
          <a:xfrm>
            <a:off x="-119743" y="170960"/>
            <a:ext cx="12583886" cy="6687040"/>
            <a:chOff x="-119743" y="170960"/>
            <a:chExt cx="12583886" cy="6687040"/>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4A61AA16-045D-1411-8C47-872C05A0A9E2}"/>
                </a:ext>
              </a:extLst>
            </p:cNvPr>
            <p:cNvSpPr/>
            <p:nvPr/>
          </p:nvSpPr>
          <p:spPr>
            <a:xfrm>
              <a:off x="6313619" y="170960"/>
              <a:ext cx="2732409"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64E28C9D-D2A3-4B7D-1B8F-021C4F805B75}"/>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79A190C3-C279-56BF-AB61-B1CC35D7D857}"/>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4584003A-2EC6-6F1C-BE54-5DAF6FC95623}"/>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FDECBD4B-D628-8F9A-5291-AB5501FE50ED}"/>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DAD9C09C-6FE4-5CE9-A29B-334A85943CBF}"/>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23C5BB9B-C007-DFB2-00F2-31E56A557B23}"/>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Rektangel 2">
            <a:extLst>
              <a:ext uri="{FF2B5EF4-FFF2-40B4-BE49-F238E27FC236}">
                <a16:creationId xmlns:a16="http://schemas.microsoft.com/office/drawing/2014/main" id="{4AAC2ADB-6D7A-6907-D262-3C4E866160D2}"/>
              </a:ext>
            </a:extLst>
          </p:cNvPr>
          <p:cNvSpPr/>
          <p:nvPr/>
        </p:nvSpPr>
        <p:spPr>
          <a:xfrm>
            <a:off x="-119743" y="5943600"/>
            <a:ext cx="12583886" cy="1034143"/>
          </a:xfrm>
          <a:prstGeom prst="rect">
            <a:avLst/>
          </a:prstGeom>
          <a:solidFill>
            <a:schemeClr val="accent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14" name="Tekstfelt 13">
            <a:extLst>
              <a:ext uri="{FF2B5EF4-FFF2-40B4-BE49-F238E27FC236}">
                <a16:creationId xmlns:a16="http://schemas.microsoft.com/office/drawing/2014/main" id="{90B0BE7D-6B5A-37BE-14FF-9B8C9AD840B3}"/>
              </a:ext>
            </a:extLst>
          </p:cNvPr>
          <p:cNvSpPr txBox="1"/>
          <p:nvPr/>
        </p:nvSpPr>
        <p:spPr>
          <a:xfrm>
            <a:off x="1030631" y="1536368"/>
            <a:ext cx="9538408" cy="3416320"/>
          </a:xfrm>
          <a:prstGeom prst="rect">
            <a:avLst/>
          </a:prstGeom>
          <a:noFill/>
        </p:spPr>
        <p:txBody>
          <a:bodyPr wrap="square">
            <a:spAutoFit/>
          </a:bodyPr>
          <a:lstStyle/>
          <a:p>
            <a:pPr>
              <a:buNone/>
            </a:pPr>
            <a:endParaRPr lang="da-DK"/>
          </a:p>
          <a:p>
            <a:pPr>
              <a:buNone/>
            </a:pPr>
            <a:r>
              <a:rPr lang="da-DK" b="1"/>
              <a:t>Gruppearbejde: </a:t>
            </a:r>
            <a:r>
              <a:rPr lang="da-DK"/>
              <a:t>Hvis Grundloven var </a:t>
            </a:r>
            <a:r>
              <a:rPr lang="da-DK" err="1"/>
              <a:t>TikTok</a:t>
            </a:r>
            <a:endParaRPr lang="da-DK"/>
          </a:p>
          <a:p>
            <a:pPr>
              <a:buNone/>
            </a:pPr>
            <a:endParaRPr lang="da-DK"/>
          </a:p>
          <a:p>
            <a:r>
              <a:rPr lang="da-DK" b="1"/>
              <a:t>Opgave</a:t>
            </a:r>
          </a:p>
          <a:p>
            <a:r>
              <a:rPr lang="da-DK"/>
              <a:t>Hver gruppe vælger </a:t>
            </a:r>
            <a:r>
              <a:rPr lang="da-DK" b="1"/>
              <a:t>én paragraf eller rettighed</a:t>
            </a:r>
            <a:r>
              <a:rPr lang="da-DK"/>
              <a:t>, fx:</a:t>
            </a:r>
          </a:p>
          <a:p>
            <a:pPr marL="285750" indent="-285750">
              <a:buFont typeface="Arial" panose="020B0604020202020204" pitchFamily="34" charset="0"/>
              <a:buChar char="•"/>
            </a:pPr>
            <a:r>
              <a:rPr lang="da-DK"/>
              <a:t>Ytringsfrihed (§77)</a:t>
            </a:r>
          </a:p>
          <a:p>
            <a:pPr marL="285750" indent="-285750">
              <a:buFont typeface="Arial" panose="020B0604020202020204" pitchFamily="34" charset="0"/>
              <a:buChar char="•"/>
            </a:pPr>
            <a:r>
              <a:rPr lang="da-DK"/>
              <a:t>Religionsfrihed (§67)</a:t>
            </a:r>
          </a:p>
          <a:p>
            <a:pPr marL="285750" indent="-285750">
              <a:buFont typeface="Arial" panose="020B0604020202020204" pitchFamily="34" charset="0"/>
              <a:buChar char="•"/>
            </a:pPr>
            <a:r>
              <a:rPr lang="da-DK"/>
              <a:t>Privatliv (§72)</a:t>
            </a:r>
          </a:p>
          <a:p>
            <a:pPr marL="285750" indent="-285750">
              <a:buFont typeface="Arial" panose="020B0604020202020204" pitchFamily="34" charset="0"/>
              <a:buChar char="•"/>
            </a:pPr>
            <a:r>
              <a:rPr lang="da-DK"/>
              <a:t>Forsamlingsfrihed (§79)</a:t>
            </a:r>
          </a:p>
          <a:p>
            <a:pPr marL="285750" indent="-285750">
              <a:buFont typeface="Arial" panose="020B0604020202020204" pitchFamily="34" charset="0"/>
              <a:buChar char="•"/>
            </a:pPr>
            <a:r>
              <a:rPr lang="da-DK"/>
              <a:t>Valgret og demokrati</a:t>
            </a:r>
          </a:p>
          <a:p>
            <a:pPr>
              <a:buNone/>
            </a:pPr>
            <a:endParaRPr lang="da-DK"/>
          </a:p>
          <a:p>
            <a:pPr>
              <a:buNone/>
            </a:pPr>
            <a:endParaRPr lang="da-DK"/>
          </a:p>
        </p:txBody>
      </p:sp>
      <p:sp>
        <p:nvSpPr>
          <p:cNvPr id="17" name="Tekstfelt 16">
            <a:extLst>
              <a:ext uri="{FF2B5EF4-FFF2-40B4-BE49-F238E27FC236}">
                <a16:creationId xmlns:a16="http://schemas.microsoft.com/office/drawing/2014/main" id="{B86737EF-2794-3944-A032-4517124C0416}"/>
              </a:ext>
            </a:extLst>
          </p:cNvPr>
          <p:cNvSpPr txBox="1"/>
          <p:nvPr/>
        </p:nvSpPr>
        <p:spPr>
          <a:xfrm>
            <a:off x="7018318" y="2245196"/>
            <a:ext cx="6507678" cy="2585323"/>
          </a:xfrm>
          <a:prstGeom prst="rect">
            <a:avLst/>
          </a:prstGeom>
          <a:noFill/>
        </p:spPr>
        <p:txBody>
          <a:bodyPr wrap="square">
            <a:spAutoFit/>
          </a:bodyPr>
          <a:lstStyle/>
          <a:p>
            <a:r>
              <a:rPr lang="da-DK" b="1"/>
              <a:t>I skal lave:</a:t>
            </a:r>
          </a:p>
          <a:p>
            <a:r>
              <a:rPr lang="da-DK"/>
              <a:t> En </a:t>
            </a:r>
            <a:r>
              <a:rPr lang="da-DK" b="1"/>
              <a:t>klar pointe</a:t>
            </a:r>
            <a:endParaRPr lang="da-DK"/>
          </a:p>
          <a:p>
            <a:r>
              <a:rPr lang="da-DK"/>
              <a:t> En </a:t>
            </a:r>
            <a:r>
              <a:rPr lang="da-DK" b="1" err="1"/>
              <a:t>TikTok</a:t>
            </a:r>
            <a:r>
              <a:rPr lang="da-DK" b="1"/>
              <a:t>-idé</a:t>
            </a:r>
            <a:r>
              <a:rPr lang="da-DK"/>
              <a:t> (handling, roller, replikker)</a:t>
            </a:r>
          </a:p>
          <a:p>
            <a:r>
              <a:rPr lang="da-DK"/>
              <a:t> En </a:t>
            </a:r>
            <a:r>
              <a:rPr lang="da-DK" b="1"/>
              <a:t>forklaring</a:t>
            </a:r>
            <a:r>
              <a:rPr lang="da-DK"/>
              <a:t>: Hvad lærer man?</a:t>
            </a:r>
          </a:p>
          <a:p>
            <a:endParaRPr lang="da-DK"/>
          </a:p>
          <a:p>
            <a:r>
              <a:rPr lang="da-DK" b="1"/>
              <a:t>De kan vælge:</a:t>
            </a:r>
            <a:endParaRPr lang="da-DK"/>
          </a:p>
          <a:p>
            <a:r>
              <a:rPr lang="da-DK"/>
              <a:t>At lave storyboard</a:t>
            </a:r>
          </a:p>
          <a:p>
            <a:r>
              <a:rPr lang="da-DK"/>
              <a:t>At skrive manuskript</a:t>
            </a:r>
          </a:p>
          <a:p>
            <a:r>
              <a:rPr lang="da-DK"/>
              <a:t>At optage (kun hvis alle vil)</a:t>
            </a:r>
          </a:p>
        </p:txBody>
      </p:sp>
      <p:sp>
        <p:nvSpPr>
          <p:cNvPr id="19" name="Tekstfelt 18">
            <a:extLst>
              <a:ext uri="{FF2B5EF4-FFF2-40B4-BE49-F238E27FC236}">
                <a16:creationId xmlns:a16="http://schemas.microsoft.com/office/drawing/2014/main" id="{A33A9743-767F-5275-9FB2-D573170D685E}"/>
              </a:ext>
            </a:extLst>
          </p:cNvPr>
          <p:cNvSpPr txBox="1"/>
          <p:nvPr/>
        </p:nvSpPr>
        <p:spPr>
          <a:xfrm>
            <a:off x="750571" y="6234303"/>
            <a:ext cx="6929252" cy="369332"/>
          </a:xfrm>
          <a:prstGeom prst="rect">
            <a:avLst/>
          </a:prstGeom>
          <a:noFill/>
        </p:spPr>
        <p:txBody>
          <a:bodyPr wrap="square">
            <a:spAutoFit/>
          </a:bodyPr>
          <a:lstStyle/>
          <a:p>
            <a:r>
              <a:rPr lang="da-DK" b="1" dirty="0"/>
              <a:t>Bilag 4: </a:t>
            </a:r>
            <a:r>
              <a:rPr lang="da-DK" dirty="0"/>
              <a:t>Arbejdsark</a:t>
            </a:r>
            <a:endParaRPr lang="da-DK" b="1" dirty="0"/>
          </a:p>
        </p:txBody>
      </p:sp>
      <p:sp>
        <p:nvSpPr>
          <p:cNvPr id="21" name="Tekstfelt 20">
            <a:extLst>
              <a:ext uri="{FF2B5EF4-FFF2-40B4-BE49-F238E27FC236}">
                <a16:creationId xmlns:a16="http://schemas.microsoft.com/office/drawing/2014/main" id="{0A46FE8C-6877-ECD4-C729-1D6945D1D2C3}"/>
              </a:ext>
            </a:extLst>
          </p:cNvPr>
          <p:cNvSpPr txBox="1"/>
          <p:nvPr/>
        </p:nvSpPr>
        <p:spPr>
          <a:xfrm>
            <a:off x="3553692" y="5239043"/>
            <a:ext cx="6929252" cy="369332"/>
          </a:xfrm>
          <a:prstGeom prst="rect">
            <a:avLst/>
          </a:prstGeom>
          <a:noFill/>
        </p:spPr>
        <p:txBody>
          <a:bodyPr wrap="square">
            <a:spAutoFit/>
          </a:bodyPr>
          <a:lstStyle/>
          <a:p>
            <a:r>
              <a:rPr lang="da-DK" b="1"/>
              <a:t>Tid til opgave: </a:t>
            </a:r>
            <a:r>
              <a:rPr lang="da-DK"/>
              <a:t>Resten af timen + næste uge</a:t>
            </a:r>
          </a:p>
        </p:txBody>
      </p:sp>
    </p:spTree>
    <p:extLst>
      <p:ext uri="{BB962C8B-B14F-4D97-AF65-F5344CB8AC3E}">
        <p14:creationId xmlns:p14="http://schemas.microsoft.com/office/powerpoint/2010/main" val="1136087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C10CF45-4ED5-8D92-169C-8A997C4B8DDA}"/>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30D27D76-C8D2-1011-7537-266C149AD78B}"/>
              </a:ext>
            </a:extLst>
          </p:cNvPr>
          <p:cNvGrpSpPr/>
          <p:nvPr/>
        </p:nvGrpSpPr>
        <p:grpSpPr>
          <a:xfrm>
            <a:off x="-119743" y="184079"/>
            <a:ext cx="12583886" cy="6673921"/>
            <a:chOff x="-119743" y="184079"/>
            <a:chExt cx="12583886" cy="6673921"/>
          </a:xfrm>
          <a:solidFill>
            <a:schemeClr val="accent1">
              <a:lumMod val="20000"/>
              <a:lumOff val="80000"/>
            </a:schemeClr>
          </a:solidFill>
        </p:grpSpPr>
        <p:sp>
          <p:nvSpPr>
            <p:cNvPr id="11" name="Rektangel: afrundede hjørner 10">
              <a:extLst>
                <a:ext uri="{FF2B5EF4-FFF2-40B4-BE49-F238E27FC236}">
                  <a16:creationId xmlns:a16="http://schemas.microsoft.com/office/drawing/2014/main" id="{E7AC3AB3-2545-BAA0-8502-E52FD33F2E4E}"/>
                </a:ext>
              </a:extLst>
            </p:cNvPr>
            <p:cNvSpPr/>
            <p:nvPr/>
          </p:nvSpPr>
          <p:spPr>
            <a:xfrm>
              <a:off x="9056911" y="184079"/>
              <a:ext cx="198839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sp>
          <p:nvSpPr>
            <p:cNvPr id="5" name="Rektangel 4">
              <a:extLst>
                <a:ext uri="{FF2B5EF4-FFF2-40B4-BE49-F238E27FC236}">
                  <a16:creationId xmlns:a16="http://schemas.microsoft.com/office/drawing/2014/main" id="{B4F6AA44-35FF-490E-75E1-9B82A25CC09D}"/>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grpSp>
      <p:sp>
        <p:nvSpPr>
          <p:cNvPr id="6" name="Tekstfelt 5">
            <a:extLst>
              <a:ext uri="{FF2B5EF4-FFF2-40B4-BE49-F238E27FC236}">
                <a16:creationId xmlns:a16="http://schemas.microsoft.com/office/drawing/2014/main" id="{5BABE2EE-74D1-47FB-4E4A-43B17F6436D8}"/>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1CC9B46E-2ECA-346E-02ED-CC5F0322EE46}"/>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8CAD60F2-23E0-6D9E-E055-423CBC4B5B7C}"/>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42E51307-82D4-9FA5-982C-8DF46F7F807D}"/>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B75BBBA2-3566-CF7B-D838-2A9466DC770B}"/>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Tekstfelt 2">
            <a:extLst>
              <a:ext uri="{FF2B5EF4-FFF2-40B4-BE49-F238E27FC236}">
                <a16:creationId xmlns:a16="http://schemas.microsoft.com/office/drawing/2014/main" id="{56F8B4F0-26B1-57D1-1FDB-CCD6F45CDC57}"/>
              </a:ext>
            </a:extLst>
          </p:cNvPr>
          <p:cNvSpPr txBox="1"/>
          <p:nvPr/>
        </p:nvSpPr>
        <p:spPr>
          <a:xfrm>
            <a:off x="506185" y="1589314"/>
            <a:ext cx="11397343" cy="3046988"/>
          </a:xfrm>
          <a:prstGeom prst="rect">
            <a:avLst/>
          </a:prstGeom>
          <a:noFill/>
        </p:spPr>
        <p:txBody>
          <a:bodyPr wrap="square" rtlCol="0">
            <a:spAutoFit/>
          </a:bodyPr>
          <a:lstStyle/>
          <a:p>
            <a:r>
              <a:rPr lang="da-DK" sz="2400" b="1"/>
              <a:t>Dagens spørgsmål </a:t>
            </a:r>
          </a:p>
          <a:p>
            <a:r>
              <a:rPr lang="da-DK" sz="2400"/>
              <a:t>Hvad gik godt i dag?</a:t>
            </a:r>
          </a:p>
          <a:p>
            <a:endParaRPr lang="da-DK" sz="2400" b="1"/>
          </a:p>
          <a:p>
            <a:r>
              <a:rPr lang="da-DK" sz="2400" b="1"/>
              <a:t>Dagens spørgsmål </a:t>
            </a:r>
          </a:p>
          <a:p>
            <a:endParaRPr lang="da-DK" sz="2400" b="1"/>
          </a:p>
          <a:p>
            <a:pPr marL="342900" indent="-342900">
              <a:buFont typeface="Arial" panose="020B0604020202020204" pitchFamily="34" charset="0"/>
              <a:buChar char="•"/>
            </a:pPr>
            <a:r>
              <a:rPr lang="da-DK" sz="2400"/>
              <a:t>Hvad var sværest ved at forklare Grundloven kort?</a:t>
            </a:r>
          </a:p>
          <a:p>
            <a:pPr marL="342900" indent="-342900">
              <a:buFont typeface="Arial" panose="020B0604020202020204" pitchFamily="34" charset="0"/>
              <a:buChar char="•"/>
            </a:pPr>
            <a:endParaRPr lang="da-DK" sz="2400"/>
          </a:p>
          <a:p>
            <a:pPr marL="342900" indent="-342900">
              <a:buFont typeface="Arial" panose="020B0604020202020204" pitchFamily="34" charset="0"/>
              <a:buChar char="•"/>
            </a:pPr>
            <a:r>
              <a:rPr lang="da-DK" sz="2400"/>
              <a:t>En ting jeg ved om Grundloven nu</a:t>
            </a:r>
          </a:p>
        </p:txBody>
      </p:sp>
    </p:spTree>
    <p:extLst>
      <p:ext uri="{BB962C8B-B14F-4D97-AF65-F5344CB8AC3E}">
        <p14:creationId xmlns:p14="http://schemas.microsoft.com/office/powerpoint/2010/main" val="843287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ABC898-6E76-1908-E349-3533F050E2C2}"/>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D4DB0750-8603-35E3-AC69-AAE6D87B1CA0}"/>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C6ECC651-71B2-34BD-8466-2AB48A78B21E}"/>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9DC61D37-0556-3920-82BB-845F463B7758}"/>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2F363979-06DC-CB20-A4B4-E1A892EA61F7}"/>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DD5F44C2-EBC5-4989-D390-0A42CC6691CB}"/>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AAE70A7F-3883-90E0-2202-5AE80CC107C1}"/>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86908363-3CFD-6994-377D-5BB4B85B6C34}"/>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EEA5311E-06F4-9679-80BB-8933EF49945A}"/>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880A96E0-A3BD-0374-1F8B-C65E881F2270}"/>
              </a:ext>
            </a:extLst>
          </p:cNvPr>
          <p:cNvSpPr txBox="1"/>
          <p:nvPr/>
        </p:nvSpPr>
        <p:spPr>
          <a:xfrm>
            <a:off x="506185" y="1589314"/>
            <a:ext cx="11397343" cy="1815882"/>
          </a:xfrm>
          <a:prstGeom prst="rect">
            <a:avLst/>
          </a:prstGeom>
          <a:noFill/>
        </p:spPr>
        <p:txBody>
          <a:bodyPr wrap="square" rtlCol="0">
            <a:spAutoFit/>
          </a:bodyPr>
          <a:lstStyle/>
          <a:p>
            <a:r>
              <a:rPr lang="da-DK" sz="2800" b="1"/>
              <a:t>Dagens spørgsmål </a:t>
            </a:r>
          </a:p>
          <a:p>
            <a:endParaRPr lang="da-DK" sz="2800" b="1"/>
          </a:p>
          <a:p>
            <a:pPr marL="457200" indent="-457200">
              <a:buFont typeface="Arial" panose="020B0604020202020204" pitchFamily="34" charset="0"/>
              <a:buChar char="•"/>
            </a:pPr>
            <a:r>
              <a:rPr lang="da-DK" sz="2800"/>
              <a:t>I har nu 5 minutter til at skrive ned så mange grunde til, at i tror dette historie emne kunne hedde ”Kampen om magten”</a:t>
            </a:r>
          </a:p>
        </p:txBody>
      </p:sp>
    </p:spTree>
    <p:extLst>
      <p:ext uri="{BB962C8B-B14F-4D97-AF65-F5344CB8AC3E}">
        <p14:creationId xmlns:p14="http://schemas.microsoft.com/office/powerpoint/2010/main" val="58969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D81DC1-3CF9-2616-C9E9-3CA4E7EE832A}"/>
            </a:ext>
          </a:extLst>
        </p:cNvPr>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360DD73-8E19-CA6D-39C3-68086812BAE3}"/>
              </a:ext>
            </a:extLst>
          </p:cNvPr>
          <p:cNvSpPr>
            <a:spLocks noGrp="1"/>
          </p:cNvSpPr>
          <p:nvPr>
            <p:ph type="ctrTitle"/>
          </p:nvPr>
        </p:nvSpPr>
        <p:spPr>
          <a:xfrm>
            <a:off x="6194716" y="739978"/>
            <a:ext cx="5334930" cy="3004145"/>
          </a:xfrm>
        </p:spPr>
        <p:txBody>
          <a:bodyPr>
            <a:normAutofit/>
          </a:bodyPr>
          <a:lstStyle/>
          <a:p>
            <a:r>
              <a:rPr lang="da-DK"/>
              <a:t>Historie</a:t>
            </a:r>
          </a:p>
        </p:txBody>
      </p:sp>
      <p:sp>
        <p:nvSpPr>
          <p:cNvPr id="3" name="Undertitel 2">
            <a:extLst>
              <a:ext uri="{FF2B5EF4-FFF2-40B4-BE49-F238E27FC236}">
                <a16:creationId xmlns:a16="http://schemas.microsoft.com/office/drawing/2014/main" id="{B3C27A33-8E9F-9539-7845-68332C7A00C6}"/>
              </a:ext>
            </a:extLst>
          </p:cNvPr>
          <p:cNvSpPr>
            <a:spLocks noGrp="1"/>
          </p:cNvSpPr>
          <p:nvPr>
            <p:ph type="subTitle" idx="1"/>
          </p:nvPr>
        </p:nvSpPr>
        <p:spPr>
          <a:xfrm>
            <a:off x="6194715" y="3836197"/>
            <a:ext cx="5334931" cy="2189214"/>
          </a:xfrm>
        </p:spPr>
        <p:txBody>
          <a:bodyPr>
            <a:normAutofit/>
          </a:bodyPr>
          <a:lstStyle/>
          <a:p>
            <a:r>
              <a:rPr lang="da-DK"/>
              <a:t>U4 - Grundloven af 1849</a:t>
            </a:r>
          </a:p>
          <a:p>
            <a:r>
              <a:rPr lang="da-DK" err="1"/>
              <a:t>TikTok</a:t>
            </a:r>
            <a:r>
              <a:rPr lang="da-DK"/>
              <a:t> pt.2 </a:t>
            </a:r>
          </a:p>
        </p:txBody>
      </p:sp>
      <p:sp>
        <p:nvSpPr>
          <p:cNvPr id="8" name="Freeform: Shape 11">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1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1" name="Freeform: Shape 15">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5" name="Freeform: Shape 1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5" name="Billede 4" descr="Et billede, der indeholder tøj, Ansigt, person, Student/studerende&#10;&#10;Indhold genereret af kunstig intelligens kan være forkert.">
            <a:extLst>
              <a:ext uri="{FF2B5EF4-FFF2-40B4-BE49-F238E27FC236}">
                <a16:creationId xmlns:a16="http://schemas.microsoft.com/office/drawing/2014/main" id="{1EFAC595-16C8-CBED-665C-70CB7599F436}"/>
              </a:ext>
            </a:extLst>
          </p:cNvPr>
          <p:cNvPicPr>
            <a:picLocks noChangeAspect="1"/>
          </p:cNvPicPr>
          <p:nvPr/>
        </p:nvPicPr>
        <p:blipFill>
          <a:blip r:embed="rId2"/>
          <a:srcRect l="18130" r="15119" b="-1"/>
          <a:stretch>
            <a:fillRect/>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7" name="Freeform: Shape 2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Et billede, der indeholder tekst, Grafik, Font/skrifttype, grafisk design">
            <a:extLst>
              <a:ext uri="{FF2B5EF4-FFF2-40B4-BE49-F238E27FC236}">
                <a16:creationId xmlns:a16="http://schemas.microsoft.com/office/drawing/2014/main" id="{5023C48D-283B-2399-B17B-9D7CADD91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1395" y="5334000"/>
            <a:ext cx="1891861" cy="1523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560A43E9-C0D2-A72B-8CD6-7E691317A922}"/>
              </a:ext>
            </a:extLst>
          </p:cNvPr>
          <p:cNvSpPr>
            <a:spLocks noChangeArrowheads="1"/>
          </p:cNvSpPr>
          <p:nvPr/>
        </p:nvSpPr>
        <p:spPr bwMode="auto">
          <a:xfrm>
            <a:off x="-30514" y="4718293"/>
            <a:ext cx="29951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1pPr>
            <a:lvl2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2pPr>
            <a:lvl3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3pPr>
            <a:lvl4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4pPr>
            <a:lvl5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5pPr>
            <a:lvl6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6pPr>
            <a:lvl7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7pPr>
            <a:lvl8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8pPr>
            <a:lvl9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060700" algn="ctr"/>
                <a:tab pos="6119813" algn="r"/>
              </a:tabLst>
            </a:pPr>
            <a:r>
              <a:rPr kumimoji="0" lang="da-DK" altLang="da-DK" b="0" i="0" u="none" strike="noStrike" cap="none" normalizeH="0" baseline="0" dirty="0">
                <a:ln>
                  <a:noFill/>
                </a:ln>
                <a:solidFill>
                  <a:schemeClr val="tx1"/>
                </a:solidFill>
                <a:effectLst/>
                <a:latin typeface="Arial" panose="020B0604020202020204" pitchFamily="34" charset="0"/>
                <a:ea typeface="Arial" panose="020B0604020202020204" pitchFamily="34" charset="0"/>
              </a:rPr>
              <a:t>             		 </a:t>
            </a:r>
            <a:r>
              <a:rPr kumimoji="0" lang="da-DK" altLang="da-DK" sz="1400" b="0" i="1" u="none" strike="noStrike" cap="none" normalizeH="0" baseline="0" dirty="0">
                <a:ln>
                  <a:noFill/>
                </a:ln>
                <a:solidFill>
                  <a:schemeClr val="tx1"/>
                </a:solidFill>
                <a:effectLst/>
                <a:latin typeface="Arial" panose="020B0604020202020204" pitchFamily="34" charset="0"/>
                <a:ea typeface="Arial" panose="020B0604020202020204" pitchFamily="34" charset="0"/>
              </a:rPr>
              <a:t>Fremtidensskoler.com		</a:t>
            </a:r>
            <a:endParaRPr kumimoji="0" lang="da-DK" altLang="da-DK"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868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CEA5BD-C60B-791D-A2A6-A93CDB0DB6F9}"/>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B68B7F5D-B074-31FE-5C79-D5C9FA6CF539}"/>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2A83283C-FEB2-8012-09A5-C9493FF91FA5}"/>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ED58D88A-B045-960A-2118-35DFC4C5B0B9}"/>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BB114924-D429-603B-E934-9D287D9346D8}"/>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9D88884F-1994-9CB2-2FF6-9F8D181B4EA6}"/>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0957DDB1-10D9-C89F-9340-9A6B68DBEFC0}"/>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C3E2FFD0-0A37-C1C7-CA63-36528185DE1B}"/>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6FD79085-BCE9-AF16-E0ED-399333DBB2D7}"/>
              </a:ext>
            </a:extLst>
          </p:cNvPr>
          <p:cNvSpPr txBox="1"/>
          <p:nvPr/>
        </p:nvSpPr>
        <p:spPr>
          <a:xfrm>
            <a:off x="1012395" y="1019432"/>
            <a:ext cx="9648855" cy="4387611"/>
          </a:xfrm>
          <a:prstGeom prst="rect">
            <a:avLst/>
          </a:prstGeom>
          <a:noFill/>
        </p:spPr>
        <p:txBody>
          <a:bodyPr wrap="square" rtlCol="0">
            <a:spAutoFit/>
          </a:bodyPr>
          <a:lstStyle/>
          <a:p>
            <a:pPr>
              <a:lnSpc>
                <a:spcPct val="150000"/>
              </a:lnSpc>
            </a:pPr>
            <a:r>
              <a:rPr lang="da-DK" sz="4800" b="1"/>
              <a:t>Dagens plan</a:t>
            </a:r>
          </a:p>
          <a:p>
            <a:pPr marL="800100" lvl="1" indent="-342900">
              <a:lnSpc>
                <a:spcPct val="150000"/>
              </a:lnSpc>
              <a:buFont typeface="Arial" panose="020B0604020202020204" pitchFamily="34" charset="0"/>
              <a:buChar char="•"/>
            </a:pPr>
            <a:r>
              <a:rPr lang="da-DK" sz="2000" b="1"/>
              <a:t>Gruppe arbejde </a:t>
            </a:r>
          </a:p>
          <a:p>
            <a:pPr marL="1257300" lvl="2" indent="-342900">
              <a:lnSpc>
                <a:spcPct val="150000"/>
              </a:lnSpc>
              <a:buFont typeface="Arial" panose="020B0604020202020204" pitchFamily="34" charset="0"/>
              <a:buChar char="•"/>
            </a:pPr>
            <a:r>
              <a:rPr lang="da-DK" sz="2000" b="1"/>
              <a:t>Hvis Grundloven var </a:t>
            </a:r>
            <a:r>
              <a:rPr lang="da-DK" sz="2000" b="1" err="1"/>
              <a:t>TikTok</a:t>
            </a:r>
            <a:r>
              <a:rPr lang="da-DK" sz="2000" b="1"/>
              <a:t> </a:t>
            </a:r>
          </a:p>
          <a:p>
            <a:pPr marL="800100" lvl="1" indent="-342900">
              <a:lnSpc>
                <a:spcPct val="150000"/>
              </a:lnSpc>
              <a:buFont typeface="Arial" panose="020B0604020202020204" pitchFamily="34" charset="0"/>
              <a:buChar char="•"/>
            </a:pPr>
            <a:r>
              <a:rPr lang="da-DK" sz="2000" b="1"/>
              <a:t>Pause</a:t>
            </a:r>
          </a:p>
          <a:p>
            <a:pPr marL="800100" lvl="1" indent="-342900">
              <a:lnSpc>
                <a:spcPct val="150000"/>
              </a:lnSpc>
              <a:buFont typeface="Arial" panose="020B0604020202020204" pitchFamily="34" charset="0"/>
              <a:buChar char="•"/>
            </a:pPr>
            <a:r>
              <a:rPr lang="da-DK" sz="2000" b="1"/>
              <a:t>Gruppe arbejde </a:t>
            </a:r>
          </a:p>
          <a:p>
            <a:pPr marL="1257300" lvl="2" indent="-342900">
              <a:lnSpc>
                <a:spcPct val="150000"/>
              </a:lnSpc>
              <a:buFont typeface="Arial" panose="020B0604020202020204" pitchFamily="34" charset="0"/>
              <a:buChar char="•"/>
            </a:pPr>
            <a:r>
              <a:rPr lang="da-DK" sz="2000" b="1"/>
              <a:t>Hvis Grundloven var </a:t>
            </a:r>
            <a:r>
              <a:rPr lang="da-DK" sz="2000" b="1" err="1"/>
              <a:t>TikTok</a:t>
            </a:r>
            <a:r>
              <a:rPr lang="da-DK" sz="2000" b="1"/>
              <a:t> </a:t>
            </a:r>
          </a:p>
          <a:p>
            <a:pPr marL="1257300" lvl="2" indent="-342900">
              <a:lnSpc>
                <a:spcPct val="150000"/>
              </a:lnSpc>
              <a:buFont typeface="Arial" panose="020B0604020202020204" pitchFamily="34" charset="0"/>
              <a:buChar char="•"/>
            </a:pPr>
            <a:r>
              <a:rPr lang="da-DK" sz="2000" b="1"/>
              <a:t>Præsentationer </a:t>
            </a:r>
          </a:p>
          <a:p>
            <a:pPr marL="800100" lvl="1" indent="-342900">
              <a:lnSpc>
                <a:spcPct val="150000"/>
              </a:lnSpc>
              <a:buFont typeface="Arial" panose="020B0604020202020204" pitchFamily="34" charset="0"/>
              <a:buChar char="•"/>
            </a:pPr>
            <a:r>
              <a:rPr lang="da-DK" sz="2000" b="1"/>
              <a:t>Evaluering  </a:t>
            </a:r>
          </a:p>
        </p:txBody>
      </p:sp>
      <p:grpSp>
        <p:nvGrpSpPr>
          <p:cNvPr id="4" name="Gruppe 3">
            <a:extLst>
              <a:ext uri="{FF2B5EF4-FFF2-40B4-BE49-F238E27FC236}">
                <a16:creationId xmlns:a16="http://schemas.microsoft.com/office/drawing/2014/main" id="{12F84781-9E6C-F9CE-FACD-C999FA6E9EFF}"/>
              </a:ext>
            </a:extLst>
          </p:cNvPr>
          <p:cNvGrpSpPr/>
          <p:nvPr/>
        </p:nvGrpSpPr>
        <p:grpSpPr>
          <a:xfrm>
            <a:off x="1911432" y="5629539"/>
            <a:ext cx="11569534" cy="1044382"/>
            <a:chOff x="745177" y="5245775"/>
            <a:chExt cx="13897099" cy="1308758"/>
          </a:xfrm>
        </p:grpSpPr>
        <p:grpSp>
          <p:nvGrpSpPr>
            <p:cNvPr id="12" name="Gruppe 11">
              <a:extLst>
                <a:ext uri="{FF2B5EF4-FFF2-40B4-BE49-F238E27FC236}">
                  <a16:creationId xmlns:a16="http://schemas.microsoft.com/office/drawing/2014/main" id="{2ED40ADD-36C1-232D-85F0-970AE09B00B2}"/>
                </a:ext>
              </a:extLst>
            </p:cNvPr>
            <p:cNvGrpSpPr/>
            <p:nvPr/>
          </p:nvGrpSpPr>
          <p:grpSpPr>
            <a:xfrm>
              <a:off x="745177" y="5245775"/>
              <a:ext cx="10362705" cy="1308758"/>
              <a:chOff x="745177" y="5245775"/>
              <a:chExt cx="10362705" cy="1308758"/>
            </a:xfrm>
          </p:grpSpPr>
          <p:cxnSp>
            <p:nvCxnSpPr>
              <p:cNvPr id="15" name="Lige forbindelse 14">
                <a:extLst>
                  <a:ext uri="{FF2B5EF4-FFF2-40B4-BE49-F238E27FC236}">
                    <a16:creationId xmlns:a16="http://schemas.microsoft.com/office/drawing/2014/main" id="{944D0642-7518-D706-C553-8F773258160F}"/>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6" name="Billedforklaring: streg 15">
                <a:extLst>
                  <a:ext uri="{FF2B5EF4-FFF2-40B4-BE49-F238E27FC236}">
                    <a16:creationId xmlns:a16="http://schemas.microsoft.com/office/drawing/2014/main" id="{CA227E25-9D4C-A161-38BC-5227E709A2C6}"/>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7" name="Tekstfelt 16">
                <a:extLst>
                  <a:ext uri="{FF2B5EF4-FFF2-40B4-BE49-F238E27FC236}">
                    <a16:creationId xmlns:a16="http://schemas.microsoft.com/office/drawing/2014/main" id="{CD92E777-38F8-5107-EC98-F00A52A51DE6}"/>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8" name="Billedforklaring: streg 17">
                <a:extLst>
                  <a:ext uri="{FF2B5EF4-FFF2-40B4-BE49-F238E27FC236}">
                    <a16:creationId xmlns:a16="http://schemas.microsoft.com/office/drawing/2014/main" id="{45B725AC-D02E-72E8-FAC5-6AEFD007683C}"/>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9" name="Billedforklaring: streg 18">
                <a:extLst>
                  <a:ext uri="{FF2B5EF4-FFF2-40B4-BE49-F238E27FC236}">
                    <a16:creationId xmlns:a16="http://schemas.microsoft.com/office/drawing/2014/main" id="{90234983-D148-AA7F-467F-0DDDA27888E4}"/>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20" name="Tekstfelt 19">
                <a:extLst>
                  <a:ext uri="{FF2B5EF4-FFF2-40B4-BE49-F238E27FC236}">
                    <a16:creationId xmlns:a16="http://schemas.microsoft.com/office/drawing/2014/main" id="{AEA6CA32-03F0-394F-F608-58EE79565630}"/>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3" name="Tekstfelt 12">
              <a:extLst>
                <a:ext uri="{FF2B5EF4-FFF2-40B4-BE49-F238E27FC236}">
                  <a16:creationId xmlns:a16="http://schemas.microsoft.com/office/drawing/2014/main" id="{C0BC2227-0D5B-D97F-8ED6-BCC78656F60C}"/>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1" name="Grafik 20" descr="Dans med massiv udfyldning">
            <a:extLst>
              <a:ext uri="{FF2B5EF4-FFF2-40B4-BE49-F238E27FC236}">
                <a16:creationId xmlns:a16="http://schemas.microsoft.com/office/drawing/2014/main" id="{EE9C5494-C2CE-057E-5FCC-C303802878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767" y="5964718"/>
            <a:ext cx="604029" cy="604029"/>
          </a:xfrm>
          <a:prstGeom prst="rect">
            <a:avLst/>
          </a:prstGeom>
        </p:spPr>
      </p:pic>
      <p:sp>
        <p:nvSpPr>
          <p:cNvPr id="3" name="Tekstfelt 2">
            <a:extLst>
              <a:ext uri="{FF2B5EF4-FFF2-40B4-BE49-F238E27FC236}">
                <a16:creationId xmlns:a16="http://schemas.microsoft.com/office/drawing/2014/main" id="{EB13FE24-D694-B970-65C4-3B16855335D9}"/>
              </a:ext>
            </a:extLst>
          </p:cNvPr>
          <p:cNvSpPr txBox="1"/>
          <p:nvPr/>
        </p:nvSpPr>
        <p:spPr>
          <a:xfrm>
            <a:off x="2460170" y="335223"/>
            <a:ext cx="24982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Tree>
    <p:extLst>
      <p:ext uri="{BB962C8B-B14F-4D97-AF65-F5344CB8AC3E}">
        <p14:creationId xmlns:p14="http://schemas.microsoft.com/office/powerpoint/2010/main" val="1060565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6491F2A-0EDE-695E-C79C-CE43F1C1DEDE}"/>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9D6E8364-DF11-D724-CB3C-61D3D6D0DA30}"/>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BACF3B73-BF73-3DBB-97B9-5A17220DE874}"/>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C3895246-BB8D-AA51-717A-BC34B77C6EA4}"/>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43664887-0618-10C6-ADDA-2DFC81352E15}"/>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9ED97C47-02D5-1770-63ED-C61352EA5203}"/>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173C6B15-4E7E-E592-4858-49DEACBCF58A}"/>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2D21DEA1-C455-AFB0-3C79-4C3D2475175B}"/>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DD81434E-C274-5D0A-DE52-2281F548EDB5}"/>
              </a:ext>
            </a:extLst>
          </p:cNvPr>
          <p:cNvSpPr txBox="1"/>
          <p:nvPr/>
        </p:nvSpPr>
        <p:spPr>
          <a:xfrm>
            <a:off x="506185" y="1589314"/>
            <a:ext cx="11397343" cy="2976008"/>
          </a:xfrm>
          <a:prstGeom prst="rect">
            <a:avLst/>
          </a:prstGeom>
          <a:noFill/>
        </p:spPr>
        <p:txBody>
          <a:bodyPr wrap="square" rtlCol="0">
            <a:spAutoFit/>
          </a:bodyPr>
          <a:lstStyle/>
          <a:p>
            <a:pPr>
              <a:lnSpc>
                <a:spcPct val="150000"/>
              </a:lnSpc>
            </a:pPr>
            <a:r>
              <a:rPr lang="da-DK" sz="3200" b="1"/>
              <a:t>Dagens mål</a:t>
            </a:r>
            <a:endParaRPr lang="da-DK" sz="3200"/>
          </a:p>
          <a:p>
            <a:pPr marL="457200" indent="-457200">
              <a:lnSpc>
                <a:spcPct val="150000"/>
              </a:lnSpc>
              <a:buFont typeface="Arial" panose="020B0604020202020204" pitchFamily="34" charset="0"/>
              <a:buChar char="•"/>
            </a:pPr>
            <a:r>
              <a:rPr lang="da-DK" sz="3200"/>
              <a:t>Forklar centrale rettigheder i Grundloven med egne ord</a:t>
            </a:r>
          </a:p>
          <a:p>
            <a:pPr marL="457200" indent="-457200">
              <a:lnSpc>
                <a:spcPct val="150000"/>
              </a:lnSpc>
              <a:buFont typeface="Arial" panose="020B0604020202020204" pitchFamily="34" charset="0"/>
              <a:buChar char="•"/>
            </a:pPr>
            <a:r>
              <a:rPr lang="da-DK" sz="3200"/>
              <a:t>Anvend Grundloven på hverdagssituationer</a:t>
            </a:r>
          </a:p>
          <a:p>
            <a:pPr marL="457200" indent="-457200">
              <a:lnSpc>
                <a:spcPct val="150000"/>
              </a:lnSpc>
              <a:buFont typeface="Arial" panose="020B0604020202020204" pitchFamily="34" charset="0"/>
              <a:buChar char="•"/>
            </a:pPr>
            <a:r>
              <a:rPr lang="da-DK" sz="3200"/>
              <a:t>Formidl fagligt indhold kreativt og målrettet en modtager</a:t>
            </a:r>
          </a:p>
        </p:txBody>
      </p:sp>
      <p:grpSp>
        <p:nvGrpSpPr>
          <p:cNvPr id="3" name="Gruppe 2">
            <a:extLst>
              <a:ext uri="{FF2B5EF4-FFF2-40B4-BE49-F238E27FC236}">
                <a16:creationId xmlns:a16="http://schemas.microsoft.com/office/drawing/2014/main" id="{92EAB98F-0926-0481-2203-12846E671E0C}"/>
              </a:ext>
            </a:extLst>
          </p:cNvPr>
          <p:cNvGrpSpPr/>
          <p:nvPr/>
        </p:nvGrpSpPr>
        <p:grpSpPr>
          <a:xfrm>
            <a:off x="1911432" y="5629539"/>
            <a:ext cx="11569534" cy="1044382"/>
            <a:chOff x="745177" y="5245775"/>
            <a:chExt cx="13897099" cy="1308758"/>
          </a:xfrm>
        </p:grpSpPr>
        <p:grpSp>
          <p:nvGrpSpPr>
            <p:cNvPr id="4" name="Gruppe 3">
              <a:extLst>
                <a:ext uri="{FF2B5EF4-FFF2-40B4-BE49-F238E27FC236}">
                  <a16:creationId xmlns:a16="http://schemas.microsoft.com/office/drawing/2014/main" id="{65AFE8DD-4E92-6F02-B085-5468CB0783CA}"/>
                </a:ext>
              </a:extLst>
            </p:cNvPr>
            <p:cNvGrpSpPr/>
            <p:nvPr/>
          </p:nvGrpSpPr>
          <p:grpSpPr>
            <a:xfrm>
              <a:off x="745177" y="5245775"/>
              <a:ext cx="10362705" cy="1308758"/>
              <a:chOff x="745177" y="5245775"/>
              <a:chExt cx="10362705" cy="1308758"/>
            </a:xfrm>
          </p:grpSpPr>
          <p:cxnSp>
            <p:nvCxnSpPr>
              <p:cNvPr id="13" name="Lige forbindelse 12">
                <a:extLst>
                  <a:ext uri="{FF2B5EF4-FFF2-40B4-BE49-F238E27FC236}">
                    <a16:creationId xmlns:a16="http://schemas.microsoft.com/office/drawing/2014/main" id="{102D3CA1-DEB8-6173-056F-1DA1613D707E}"/>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5" name="Billedforklaring: streg 14">
                <a:extLst>
                  <a:ext uri="{FF2B5EF4-FFF2-40B4-BE49-F238E27FC236}">
                    <a16:creationId xmlns:a16="http://schemas.microsoft.com/office/drawing/2014/main" id="{854CF8E5-2F09-9250-D868-586C561B4175}"/>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6" name="Tekstfelt 15">
                <a:extLst>
                  <a:ext uri="{FF2B5EF4-FFF2-40B4-BE49-F238E27FC236}">
                    <a16:creationId xmlns:a16="http://schemas.microsoft.com/office/drawing/2014/main" id="{529E47F6-E0CD-D630-B348-CAF2BA441DAA}"/>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7" name="Billedforklaring: streg 16">
                <a:extLst>
                  <a:ext uri="{FF2B5EF4-FFF2-40B4-BE49-F238E27FC236}">
                    <a16:creationId xmlns:a16="http://schemas.microsoft.com/office/drawing/2014/main" id="{A105268F-0707-7D2E-869E-17ACDDD98393}"/>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8" name="Billedforklaring: streg 17">
                <a:extLst>
                  <a:ext uri="{FF2B5EF4-FFF2-40B4-BE49-F238E27FC236}">
                    <a16:creationId xmlns:a16="http://schemas.microsoft.com/office/drawing/2014/main" id="{CA1487B1-C818-42C3-8FAE-D0C8A6F41631}"/>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19" name="Tekstfelt 18">
                <a:extLst>
                  <a:ext uri="{FF2B5EF4-FFF2-40B4-BE49-F238E27FC236}">
                    <a16:creationId xmlns:a16="http://schemas.microsoft.com/office/drawing/2014/main" id="{2B0BC15D-F656-98B9-1718-0A5D363D0F6A}"/>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2" name="Tekstfelt 11">
              <a:extLst>
                <a:ext uri="{FF2B5EF4-FFF2-40B4-BE49-F238E27FC236}">
                  <a16:creationId xmlns:a16="http://schemas.microsoft.com/office/drawing/2014/main" id="{0E0CF6E3-E62B-B575-6E55-BDF593930DF2}"/>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0" name="Grafik 19" descr="Dans med massiv udfyldning">
            <a:extLst>
              <a:ext uri="{FF2B5EF4-FFF2-40B4-BE49-F238E27FC236}">
                <a16:creationId xmlns:a16="http://schemas.microsoft.com/office/drawing/2014/main" id="{36E36B30-55B8-9DA1-8BD5-BA7AAF0A88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767" y="5964718"/>
            <a:ext cx="604029" cy="604029"/>
          </a:xfrm>
          <a:prstGeom prst="rect">
            <a:avLst/>
          </a:prstGeom>
        </p:spPr>
      </p:pic>
      <p:sp>
        <p:nvSpPr>
          <p:cNvPr id="7" name="Tekstfelt 6">
            <a:extLst>
              <a:ext uri="{FF2B5EF4-FFF2-40B4-BE49-F238E27FC236}">
                <a16:creationId xmlns:a16="http://schemas.microsoft.com/office/drawing/2014/main" id="{F99A0AC6-0469-33FE-266F-466E2F933869}"/>
              </a:ext>
            </a:extLst>
          </p:cNvPr>
          <p:cNvSpPr txBox="1"/>
          <p:nvPr/>
        </p:nvSpPr>
        <p:spPr>
          <a:xfrm>
            <a:off x="2460170" y="335223"/>
            <a:ext cx="24982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Tree>
    <p:extLst>
      <p:ext uri="{BB962C8B-B14F-4D97-AF65-F5344CB8AC3E}">
        <p14:creationId xmlns:p14="http://schemas.microsoft.com/office/powerpoint/2010/main" val="3063570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A7B10A-5FFA-E295-B0EB-42549D2EEB68}"/>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5146BEE6-463A-E0E3-BFF7-4585DF076E4C}"/>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B8EF25BE-74E6-1CCB-7926-DA32E42F5321}"/>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7090D56F-0057-C697-C4BB-2991A4677D60}"/>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3F8E9671-03FC-631A-FEBA-A6DD6EA70537}"/>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072FB14B-86BA-6256-21F6-04546CA1DDDA}"/>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4A345FD6-7E08-C541-ADD5-E52A69DFAF0F}"/>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5703D237-3CFD-B333-662B-976E46165005}"/>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7" name="Rectangle 7">
            <a:extLst>
              <a:ext uri="{FF2B5EF4-FFF2-40B4-BE49-F238E27FC236}">
                <a16:creationId xmlns:a16="http://schemas.microsoft.com/office/drawing/2014/main" id="{62122477-8ABC-C106-13E3-C7455D6BE108}"/>
              </a:ext>
            </a:extLst>
          </p:cNvPr>
          <p:cNvSpPr>
            <a:spLocks noChangeArrowheads="1"/>
          </p:cNvSpPr>
          <p:nvPr/>
        </p:nvSpPr>
        <p:spPr bwMode="auto">
          <a:xfrm>
            <a:off x="517070" y="1266724"/>
            <a:ext cx="11919857"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da-DK" sz="2800" b="1"/>
              <a:t>Genkald: Grundlovens opbygning</a:t>
            </a:r>
          </a:p>
          <a:p>
            <a:pPr marR="0" lvl="0" algn="l" defTabSz="914400" rtl="0" eaLnBrk="0" fontAlgn="base" latinLnBrk="0" hangingPunct="0">
              <a:lnSpc>
                <a:spcPct val="100000"/>
              </a:lnSpc>
              <a:spcBef>
                <a:spcPct val="0"/>
              </a:spcBef>
              <a:spcAft>
                <a:spcPct val="0"/>
              </a:spcAft>
              <a:buClrTx/>
              <a:buSzTx/>
              <a:tabLst/>
            </a:pPr>
            <a:endParaRPr kumimoji="0" lang="da-DK" altLang="da-DK" sz="18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a:ln>
                  <a:noFill/>
                </a:ln>
                <a:solidFill>
                  <a:schemeClr val="tx1"/>
                </a:solidFill>
                <a:effectLst/>
                <a:latin typeface="Arial" panose="020B0604020202020204" pitchFamily="34" charset="0"/>
              </a:rPr>
              <a:t>Grundloven er bygget op af </a:t>
            </a:r>
            <a:r>
              <a:rPr kumimoji="0" lang="da-DK" altLang="da-DK" sz="1800" b="1" i="0" u="none" strike="noStrike" cap="none" normalizeH="0" baseline="0">
                <a:ln>
                  <a:noFill/>
                </a:ln>
                <a:solidFill>
                  <a:schemeClr val="tx1"/>
                </a:solidFill>
                <a:effectLst/>
                <a:latin typeface="Arial" panose="020B0604020202020204" pitchFamily="34" charset="0"/>
              </a:rPr>
              <a:t>paragraffer</a:t>
            </a:r>
            <a:endParaRPr kumimoji="0" lang="da-DK" altLang="da-DK" sz="18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a:ln>
                  <a:noFill/>
                </a:ln>
                <a:solidFill>
                  <a:schemeClr val="tx1"/>
                </a:solidFill>
                <a:effectLst/>
                <a:latin typeface="Arial" panose="020B0604020202020204" pitchFamily="34" charset="0"/>
              </a:rPr>
              <a:t>En paragraf er en </a:t>
            </a:r>
            <a:r>
              <a:rPr kumimoji="0" lang="da-DK" altLang="da-DK" sz="1800" b="1" i="0" u="none" strike="noStrike" cap="none" normalizeH="0" baseline="0">
                <a:ln>
                  <a:noFill/>
                </a:ln>
                <a:solidFill>
                  <a:schemeClr val="tx1"/>
                </a:solidFill>
                <a:effectLst/>
                <a:latin typeface="Arial" panose="020B0604020202020204" pitchFamily="34" charset="0"/>
              </a:rPr>
              <a:t>regel</a:t>
            </a:r>
            <a:r>
              <a:rPr kumimoji="0" lang="da-DK" altLang="da-DK" sz="1800" b="0" i="0" u="none" strike="noStrike" cap="none" normalizeH="0" baseline="0">
                <a:ln>
                  <a:noFill/>
                </a:ln>
                <a:solidFill>
                  <a:schemeClr val="tx1"/>
                </a:solidFill>
                <a:effectLst/>
                <a:latin typeface="Arial" panose="020B0604020202020204" pitchFamily="34" charset="0"/>
              </a:rPr>
              <a:t>, som gælder for hele Danmark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a:ln>
                  <a:noFill/>
                </a:ln>
                <a:solidFill>
                  <a:schemeClr val="tx1"/>
                </a:solidFill>
                <a:effectLst/>
                <a:latin typeface="Arial" panose="020B0604020202020204" pitchFamily="34" charset="0"/>
              </a:rPr>
              <a:t>Paragrafferne fortæller, </a:t>
            </a:r>
            <a:r>
              <a:rPr kumimoji="0" lang="da-DK" altLang="da-DK" sz="1800" b="1" i="0" u="none" strike="noStrike" cap="none" normalizeH="0" baseline="0">
                <a:ln>
                  <a:noFill/>
                </a:ln>
                <a:solidFill>
                  <a:schemeClr val="tx1"/>
                </a:solidFill>
                <a:effectLst/>
                <a:latin typeface="Arial" panose="020B0604020202020204" pitchFamily="34" charset="0"/>
              </a:rPr>
              <a:t>hvordan landet styres</a:t>
            </a:r>
            <a:r>
              <a:rPr kumimoji="0" lang="da-DK" altLang="da-DK" sz="1800" b="0" i="0" u="none" strike="noStrike" cap="none" normalizeH="0" baseline="0">
                <a:ln>
                  <a:noFill/>
                </a:ln>
                <a:solidFill>
                  <a:schemeClr val="tx1"/>
                </a:solidFill>
                <a:effectLst/>
                <a:latin typeface="Arial" panose="020B0604020202020204" pitchFamily="34" charset="0"/>
              </a:rPr>
              <a:t>, og hvilke </a:t>
            </a:r>
            <a:r>
              <a:rPr kumimoji="0" lang="da-DK" altLang="da-DK" sz="1800" b="1" i="0" u="none" strike="noStrike" cap="none" normalizeH="0" baseline="0">
                <a:ln>
                  <a:noFill/>
                </a:ln>
                <a:solidFill>
                  <a:schemeClr val="tx1"/>
                </a:solidFill>
                <a:effectLst/>
                <a:latin typeface="Arial" panose="020B0604020202020204" pitchFamily="34" charset="0"/>
              </a:rPr>
              <a:t>rettigheder borgerne har</a:t>
            </a:r>
            <a:endParaRPr kumimoji="0" lang="da-DK" altLang="da-DK" sz="18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a:ln>
                  <a:noFill/>
                </a:ln>
                <a:solidFill>
                  <a:schemeClr val="tx1"/>
                </a:solidFill>
                <a:effectLst/>
                <a:latin typeface="Arial" panose="020B0604020202020204" pitchFamily="34" charset="0"/>
              </a:rPr>
              <a:t>Der er </a:t>
            </a:r>
            <a:r>
              <a:rPr kumimoji="0" lang="da-DK" altLang="da-DK" sz="1800" b="1" i="0" u="none" strike="noStrike" cap="none" normalizeH="0" baseline="0">
                <a:ln>
                  <a:noFill/>
                </a:ln>
                <a:solidFill>
                  <a:schemeClr val="tx1"/>
                </a:solidFill>
                <a:effectLst/>
                <a:latin typeface="Arial" panose="020B0604020202020204" pitchFamily="34" charset="0"/>
              </a:rPr>
              <a:t>89 paragraffer fordelt på 11 kapitler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da-DK" altLang="da-DK" b="1">
              <a:latin typeface="Arial" panose="020B0604020202020204" pitchFamily="34" charset="0"/>
            </a:endParaRPr>
          </a:p>
          <a:p>
            <a:pPr>
              <a:buNone/>
            </a:pPr>
            <a:r>
              <a:rPr lang="da-DK" sz="2000" b="1"/>
              <a:t>Eksempel: Ytringsfrihed (§ 77)</a:t>
            </a:r>
          </a:p>
          <a:p>
            <a:pPr>
              <a:buNone/>
            </a:pPr>
            <a:endParaRPr lang="da-DK" b="1"/>
          </a:p>
          <a:p>
            <a:pPr marL="285750" indent="-285750">
              <a:buFont typeface="Arial" panose="020B0604020202020204" pitchFamily="34" charset="0"/>
              <a:buChar char="•"/>
            </a:pPr>
            <a:r>
              <a:rPr lang="da-DK" b="1"/>
              <a:t>Paragraf 77 i grundloven</a:t>
            </a:r>
            <a:r>
              <a:rPr lang="da-DK"/>
              <a:t> handler om ytringsfrihed</a:t>
            </a:r>
          </a:p>
          <a:p>
            <a:pPr marL="285750" indent="-285750">
              <a:buFont typeface="Arial" panose="020B0604020202020204" pitchFamily="34" charset="0"/>
              <a:buChar char="•"/>
            </a:pPr>
            <a:r>
              <a:rPr lang="da-DK"/>
              <a:t>Den siger, at </a:t>
            </a:r>
            <a:r>
              <a:rPr lang="da-DK" b="1"/>
              <a:t>alle må sige og skrive deres mening</a:t>
            </a:r>
            <a:endParaRPr lang="da-DK"/>
          </a:p>
          <a:p>
            <a:pPr marL="285750" indent="-285750">
              <a:buFont typeface="Arial" panose="020B0604020202020204" pitchFamily="34" charset="0"/>
              <a:buChar char="•"/>
            </a:pPr>
            <a:r>
              <a:rPr lang="da-DK"/>
              <a:t>Staten må ikke stoppe dig på forhånd, fordi du har en bestemt holdning</a:t>
            </a:r>
          </a:p>
          <a:p>
            <a:endParaRPr lang="da-DK"/>
          </a:p>
          <a:p>
            <a:r>
              <a:rPr lang="da-DK" b="1"/>
              <a:t>Eksempel i skolen </a:t>
            </a:r>
          </a:p>
          <a:p>
            <a:endParaRPr lang="da-DK" b="1"/>
          </a:p>
          <a:p>
            <a:pPr marL="285750" lvl="0" indent="-285750" eaLnBrk="0" fontAlgn="base" hangingPunct="0">
              <a:spcBef>
                <a:spcPct val="0"/>
              </a:spcBef>
              <a:spcAft>
                <a:spcPct val="0"/>
              </a:spcAft>
              <a:buFont typeface="Arial" panose="020B0604020202020204" pitchFamily="34" charset="0"/>
              <a:buChar char="•"/>
            </a:pPr>
            <a:r>
              <a:rPr lang="da-DK" altLang="da-DK">
                <a:latin typeface="Arial" panose="020B0604020202020204" pitchFamily="34" charset="0"/>
              </a:rPr>
              <a:t>Hvis du fx </a:t>
            </a:r>
            <a:r>
              <a:rPr lang="da-DK" altLang="da-DK" b="1">
                <a:latin typeface="Arial" panose="020B0604020202020204" pitchFamily="34" charset="0"/>
              </a:rPr>
              <a:t>kritiserer skolens regler</a:t>
            </a:r>
            <a:r>
              <a:rPr lang="da-DK" altLang="da-DK">
                <a:latin typeface="Arial" panose="020B0604020202020204" pitchFamily="34" charset="0"/>
              </a:rPr>
              <a:t> i en elevrådsdebat eller skriver et opslag på sociale medier, må du gerne gøre det</a:t>
            </a:r>
          </a:p>
          <a:p>
            <a:pPr marL="285750" lvl="0" indent="-285750" eaLnBrk="0" fontAlgn="base" hangingPunct="0">
              <a:spcBef>
                <a:spcPct val="0"/>
              </a:spcBef>
              <a:spcAft>
                <a:spcPct val="0"/>
              </a:spcAft>
              <a:buFont typeface="Arial" panose="020B0604020202020204" pitchFamily="34" charset="0"/>
              <a:buChar char="•"/>
            </a:pPr>
            <a:r>
              <a:rPr lang="da-DK" altLang="da-DK">
                <a:latin typeface="Arial" panose="020B0604020202020204" pitchFamily="34" charset="0"/>
              </a:rPr>
              <a:t>Men du har også </a:t>
            </a:r>
            <a:r>
              <a:rPr lang="da-DK" altLang="da-DK" b="1">
                <a:latin typeface="Arial" panose="020B0604020202020204" pitchFamily="34" charset="0"/>
              </a:rPr>
              <a:t>ansvar</a:t>
            </a:r>
            <a:r>
              <a:rPr lang="da-DK" altLang="da-DK">
                <a:latin typeface="Arial" panose="020B0604020202020204" pitchFamily="34" charset="0"/>
              </a:rPr>
              <a:t>: Du må ikke true andre eller skrive noget ulovligt</a:t>
            </a:r>
          </a:p>
          <a:p>
            <a:pPr marL="285750" indent="-285750">
              <a:buFont typeface="Arial" panose="020B0604020202020204" pitchFamily="34" charset="0"/>
              <a:buChar char="•"/>
            </a:pPr>
            <a:endParaRPr lang="da-DK"/>
          </a:p>
          <a:p>
            <a:pPr marL="285750" indent="-285750">
              <a:buFont typeface="Arial" panose="020B0604020202020204" pitchFamily="34" charset="0"/>
              <a:buChar char="•"/>
            </a:pPr>
            <a:endParaRPr lang="da-DK"/>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2" name="Tekstfelt 1">
            <a:extLst>
              <a:ext uri="{FF2B5EF4-FFF2-40B4-BE49-F238E27FC236}">
                <a16:creationId xmlns:a16="http://schemas.microsoft.com/office/drawing/2014/main" id="{3A4DC66C-CD8E-873D-481D-CAD031FFEDF2}"/>
              </a:ext>
            </a:extLst>
          </p:cNvPr>
          <p:cNvSpPr txBox="1"/>
          <p:nvPr/>
        </p:nvSpPr>
        <p:spPr>
          <a:xfrm>
            <a:off x="2460170" y="335223"/>
            <a:ext cx="24982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Tree>
    <p:extLst>
      <p:ext uri="{BB962C8B-B14F-4D97-AF65-F5344CB8AC3E}">
        <p14:creationId xmlns:p14="http://schemas.microsoft.com/office/powerpoint/2010/main" val="414176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60595A-F666-2125-0F0E-C6C0285FC2E8}"/>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B8D78AB3-57D4-12CC-06D6-BBDD415FF570}"/>
              </a:ext>
            </a:extLst>
          </p:cNvPr>
          <p:cNvSpPr/>
          <p:nvPr/>
        </p:nvSpPr>
        <p:spPr>
          <a:xfrm>
            <a:off x="-119743" y="1132114"/>
            <a:ext cx="12583886" cy="5725886"/>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6034DD78-9135-E344-E701-27ED8FA8A43B}"/>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163C3047-1664-0170-01CF-7D919F0204B1}"/>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5A2167F9-192C-4667-83E6-D718845F07D9}"/>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2EC69E16-3BC7-AF8B-5D6A-E6E9A0FFDB87}"/>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Rektangel 2">
            <a:extLst>
              <a:ext uri="{FF2B5EF4-FFF2-40B4-BE49-F238E27FC236}">
                <a16:creationId xmlns:a16="http://schemas.microsoft.com/office/drawing/2014/main" id="{5659EFD3-385A-77DA-49E8-DCF68775670E}"/>
              </a:ext>
            </a:extLst>
          </p:cNvPr>
          <p:cNvSpPr/>
          <p:nvPr/>
        </p:nvSpPr>
        <p:spPr>
          <a:xfrm>
            <a:off x="-119743" y="5943600"/>
            <a:ext cx="12583886" cy="1034143"/>
          </a:xfrm>
          <a:prstGeom prst="rect">
            <a:avLst/>
          </a:prstGeom>
          <a:solidFill>
            <a:schemeClr val="accent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14" name="Tekstfelt 13">
            <a:extLst>
              <a:ext uri="{FF2B5EF4-FFF2-40B4-BE49-F238E27FC236}">
                <a16:creationId xmlns:a16="http://schemas.microsoft.com/office/drawing/2014/main" id="{FA8445AB-8551-3E64-68FA-C1A5AC40A99A}"/>
              </a:ext>
            </a:extLst>
          </p:cNvPr>
          <p:cNvSpPr txBox="1"/>
          <p:nvPr/>
        </p:nvSpPr>
        <p:spPr>
          <a:xfrm>
            <a:off x="1030631" y="1536368"/>
            <a:ext cx="10345930" cy="3293209"/>
          </a:xfrm>
          <a:prstGeom prst="rect">
            <a:avLst/>
          </a:prstGeom>
          <a:noFill/>
        </p:spPr>
        <p:txBody>
          <a:bodyPr wrap="square">
            <a:spAutoFit/>
          </a:bodyPr>
          <a:lstStyle/>
          <a:p>
            <a:pPr>
              <a:buNone/>
            </a:pPr>
            <a:endParaRPr lang="da-DK" b="1"/>
          </a:p>
          <a:p>
            <a:pPr>
              <a:buNone/>
            </a:pPr>
            <a:r>
              <a:rPr lang="da-DK" sz="2800" b="1"/>
              <a:t>Hvad kan </a:t>
            </a:r>
            <a:r>
              <a:rPr lang="da-DK" sz="2800" b="1" err="1"/>
              <a:t>TikTok</a:t>
            </a:r>
            <a:r>
              <a:rPr lang="da-DK" sz="2800" b="1"/>
              <a:t>?</a:t>
            </a:r>
          </a:p>
          <a:p>
            <a:endParaRPr lang="da-DK" b="1"/>
          </a:p>
          <a:p>
            <a:r>
              <a:rPr lang="da-DK"/>
              <a:t>Hvordan forklarer </a:t>
            </a:r>
            <a:r>
              <a:rPr lang="da-DK" err="1"/>
              <a:t>TikTok</a:t>
            </a:r>
            <a:r>
              <a:rPr lang="da-DK"/>
              <a:t> verden?</a:t>
            </a:r>
          </a:p>
          <a:p>
            <a:r>
              <a:rPr lang="da-DK"/>
              <a:t>Hvor lange er </a:t>
            </a:r>
            <a:r>
              <a:rPr lang="da-DK" err="1"/>
              <a:t>TikTok</a:t>
            </a:r>
            <a:r>
              <a:rPr lang="da-DK"/>
              <a:t>-videoer typisk?</a:t>
            </a:r>
          </a:p>
          <a:p>
            <a:r>
              <a:rPr lang="da-DK"/>
              <a:t>Hvad gør en video sjov eller fængende?</a:t>
            </a:r>
          </a:p>
          <a:p>
            <a:r>
              <a:rPr lang="da-DK"/>
              <a:t>Hvordan forklarer </a:t>
            </a:r>
            <a:r>
              <a:rPr lang="da-DK" err="1"/>
              <a:t>TikTok</a:t>
            </a:r>
            <a:r>
              <a:rPr lang="da-DK"/>
              <a:t> svære ting hurtigt?</a:t>
            </a:r>
          </a:p>
          <a:p>
            <a:endParaRPr lang="da-DK"/>
          </a:p>
          <a:p>
            <a:endParaRPr lang="da-DK"/>
          </a:p>
          <a:p>
            <a:endParaRPr lang="da-DK"/>
          </a:p>
          <a:p>
            <a:r>
              <a:rPr lang="da-DK"/>
              <a:t>➡️ Pointen: </a:t>
            </a:r>
            <a:r>
              <a:rPr lang="da-DK" b="1"/>
              <a:t>Grundloven er svær – </a:t>
            </a:r>
            <a:r>
              <a:rPr lang="da-DK" b="1" err="1"/>
              <a:t>TikTok</a:t>
            </a:r>
            <a:r>
              <a:rPr lang="da-DK" b="1"/>
              <a:t> er enkel. Hvad sker der, når de mødes?</a:t>
            </a:r>
            <a:endParaRPr lang="da-DK"/>
          </a:p>
        </p:txBody>
      </p:sp>
      <p:sp>
        <p:nvSpPr>
          <p:cNvPr id="13" name="Rektangel: afrundede hjørner 12">
            <a:extLst>
              <a:ext uri="{FF2B5EF4-FFF2-40B4-BE49-F238E27FC236}">
                <a16:creationId xmlns:a16="http://schemas.microsoft.com/office/drawing/2014/main" id="{F64A22A1-A6CD-1070-6057-46C221D2A0E9}"/>
              </a:ext>
            </a:extLst>
          </p:cNvPr>
          <p:cNvSpPr/>
          <p:nvPr/>
        </p:nvSpPr>
        <p:spPr>
          <a:xfrm>
            <a:off x="2378528" y="184079"/>
            <a:ext cx="2498271" cy="1251857"/>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A5584A8B-E067-F0A9-7622-B9B923DA9A14}"/>
              </a:ext>
            </a:extLst>
          </p:cNvPr>
          <p:cNvSpPr txBox="1"/>
          <p:nvPr/>
        </p:nvSpPr>
        <p:spPr>
          <a:xfrm>
            <a:off x="2460170" y="335223"/>
            <a:ext cx="24982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Tree>
    <p:extLst>
      <p:ext uri="{BB962C8B-B14F-4D97-AF65-F5344CB8AC3E}">
        <p14:creationId xmlns:p14="http://schemas.microsoft.com/office/powerpoint/2010/main" val="2660000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 calcmode="lin" valueType="num">
                                      <p:cBhvr additive="base">
                                        <p:cTn id="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anim calcmode="lin" valueType="num">
                                      <p:cBhvr additive="base">
                                        <p:cTn id="1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 calcmode="lin" valueType="num">
                                      <p:cBhvr additive="base">
                                        <p:cTn id="19"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animEffect transition="in" filter="fade">
                                      <p:cBhvr>
                                        <p:cTn id="25" dur="500"/>
                                        <p:tgtEl>
                                          <p:spTgt spid="1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xEl>
                                              <p:pRg st="6" end="6"/>
                                            </p:txEl>
                                          </p:spTgt>
                                        </p:tgtEl>
                                        <p:attrNameLst>
                                          <p:attrName>style.visibility</p:attrName>
                                        </p:attrNameLst>
                                      </p:cBhvr>
                                      <p:to>
                                        <p:strVal val="visible"/>
                                      </p:to>
                                    </p:set>
                                    <p:animEffect transition="in" filter="fade">
                                      <p:cBhvr>
                                        <p:cTn id="30" dur="500"/>
                                        <p:tgtEl>
                                          <p:spTgt spid="1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10" end="10"/>
                                            </p:txEl>
                                          </p:spTgt>
                                        </p:tgtEl>
                                        <p:attrNameLst>
                                          <p:attrName>style.visibility</p:attrName>
                                        </p:attrNameLst>
                                      </p:cBhvr>
                                      <p:to>
                                        <p:strVal val="visible"/>
                                      </p:to>
                                    </p:set>
                                    <p:anim calcmode="lin" valueType="num">
                                      <p:cBhvr additive="base">
                                        <p:cTn id="35" dur="500" fill="hold"/>
                                        <p:tgtEl>
                                          <p:spTgt spid="14">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BD3AC82-2EF0-CC48-2AC1-91B8AEB3E5AF}"/>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B66ED240-7342-7A22-6CFB-8C50EF9AF197}"/>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9B5B42B7-EA0E-06D9-051F-A366F57714DF}"/>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BD2D8B37-2CB8-6404-D674-CDFE4A24BF2C}"/>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3EBCC2EC-46A7-6BBD-DD6C-B858544F6EEC}"/>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75C8B9C2-03D2-D831-B003-8231DF51167E}"/>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950F0941-7D9C-E327-73BD-F807B800C7C1}"/>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FD5AF946-86B5-475B-2700-0431CCE59CE0}"/>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914786BB-D65F-F96F-E1ED-25B6433C698D}"/>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r>
              <a:rPr lang="da-DK" b="1" dirty="0"/>
              <a:t>              Bilag 4: </a:t>
            </a:r>
            <a:r>
              <a:rPr lang="da-DK" dirty="0"/>
              <a:t>Arbejdsark</a:t>
            </a:r>
            <a:endParaRPr lang="da-DK" b="1" dirty="0"/>
          </a:p>
        </p:txBody>
      </p:sp>
      <p:sp>
        <p:nvSpPr>
          <p:cNvPr id="12" name="Tekstfelt 11">
            <a:extLst>
              <a:ext uri="{FF2B5EF4-FFF2-40B4-BE49-F238E27FC236}">
                <a16:creationId xmlns:a16="http://schemas.microsoft.com/office/drawing/2014/main" id="{34E5E54E-02BC-C66A-D542-7FEAD64E0933}"/>
              </a:ext>
            </a:extLst>
          </p:cNvPr>
          <p:cNvSpPr txBox="1"/>
          <p:nvPr/>
        </p:nvSpPr>
        <p:spPr>
          <a:xfrm>
            <a:off x="1030631" y="1536368"/>
            <a:ext cx="9538408" cy="4001095"/>
          </a:xfrm>
          <a:prstGeom prst="rect">
            <a:avLst/>
          </a:prstGeom>
          <a:noFill/>
        </p:spPr>
        <p:txBody>
          <a:bodyPr wrap="square">
            <a:spAutoFit/>
          </a:bodyPr>
          <a:lstStyle/>
          <a:p>
            <a:pPr>
              <a:buNone/>
            </a:pPr>
            <a:endParaRPr lang="da-DK"/>
          </a:p>
          <a:p>
            <a:pPr>
              <a:buNone/>
            </a:pPr>
            <a:r>
              <a:rPr lang="da-DK" sz="2800" b="1"/>
              <a:t>Gruppearbejde: </a:t>
            </a:r>
            <a:r>
              <a:rPr lang="da-DK" sz="2800"/>
              <a:t>Hvis Grundloven var </a:t>
            </a:r>
            <a:r>
              <a:rPr lang="da-DK" sz="2800" err="1"/>
              <a:t>TikTok</a:t>
            </a:r>
            <a:endParaRPr lang="da-DK" sz="2800"/>
          </a:p>
          <a:p>
            <a:pPr>
              <a:buNone/>
            </a:pPr>
            <a:endParaRPr lang="da-DK" sz="2800"/>
          </a:p>
          <a:p>
            <a:pPr>
              <a:buNone/>
            </a:pPr>
            <a:endParaRPr lang="da-DK"/>
          </a:p>
          <a:p>
            <a:r>
              <a:rPr lang="da-DK" b="1"/>
              <a:t>Opgave</a:t>
            </a:r>
          </a:p>
          <a:p>
            <a:r>
              <a:rPr lang="da-DK"/>
              <a:t>Hver gruppe vælger </a:t>
            </a:r>
            <a:r>
              <a:rPr lang="da-DK" b="1"/>
              <a:t>én paragraf eller rettighed</a:t>
            </a:r>
            <a:r>
              <a:rPr lang="da-DK"/>
              <a:t>, fx:</a:t>
            </a:r>
          </a:p>
          <a:p>
            <a:pPr marL="285750" indent="-285750">
              <a:buFont typeface="Arial" panose="020B0604020202020204" pitchFamily="34" charset="0"/>
              <a:buChar char="•"/>
            </a:pPr>
            <a:r>
              <a:rPr lang="da-DK"/>
              <a:t>Ytringsfrihed (§77)</a:t>
            </a:r>
          </a:p>
          <a:p>
            <a:pPr marL="285750" indent="-285750">
              <a:buFont typeface="Arial" panose="020B0604020202020204" pitchFamily="34" charset="0"/>
              <a:buChar char="•"/>
            </a:pPr>
            <a:r>
              <a:rPr lang="da-DK"/>
              <a:t>Religionsfrihed (§67)</a:t>
            </a:r>
          </a:p>
          <a:p>
            <a:pPr marL="285750" indent="-285750">
              <a:buFont typeface="Arial" panose="020B0604020202020204" pitchFamily="34" charset="0"/>
              <a:buChar char="•"/>
            </a:pPr>
            <a:r>
              <a:rPr lang="da-DK"/>
              <a:t>Privatliv (§72)</a:t>
            </a:r>
          </a:p>
          <a:p>
            <a:pPr marL="285750" indent="-285750">
              <a:buFont typeface="Arial" panose="020B0604020202020204" pitchFamily="34" charset="0"/>
              <a:buChar char="•"/>
            </a:pPr>
            <a:r>
              <a:rPr lang="da-DK"/>
              <a:t>Forsamlingsfrihed (§79)</a:t>
            </a:r>
          </a:p>
          <a:p>
            <a:pPr marL="285750" indent="-285750">
              <a:buFont typeface="Arial" panose="020B0604020202020204" pitchFamily="34" charset="0"/>
              <a:buChar char="•"/>
            </a:pPr>
            <a:r>
              <a:rPr lang="da-DK"/>
              <a:t>Valgret og demokrati</a:t>
            </a:r>
          </a:p>
          <a:p>
            <a:pPr>
              <a:buNone/>
            </a:pPr>
            <a:endParaRPr lang="da-DK"/>
          </a:p>
          <a:p>
            <a:pPr>
              <a:buNone/>
            </a:pPr>
            <a:endParaRPr lang="da-DK"/>
          </a:p>
        </p:txBody>
      </p:sp>
      <p:sp>
        <p:nvSpPr>
          <p:cNvPr id="13" name="Tekstfelt 12">
            <a:extLst>
              <a:ext uri="{FF2B5EF4-FFF2-40B4-BE49-F238E27FC236}">
                <a16:creationId xmlns:a16="http://schemas.microsoft.com/office/drawing/2014/main" id="{871D14F7-FA1A-2438-6F76-5E501BEB8A97}"/>
              </a:ext>
            </a:extLst>
          </p:cNvPr>
          <p:cNvSpPr txBox="1"/>
          <p:nvPr/>
        </p:nvSpPr>
        <p:spPr>
          <a:xfrm>
            <a:off x="7018318" y="2245196"/>
            <a:ext cx="6507678" cy="2862322"/>
          </a:xfrm>
          <a:prstGeom prst="rect">
            <a:avLst/>
          </a:prstGeom>
          <a:noFill/>
        </p:spPr>
        <p:txBody>
          <a:bodyPr wrap="square">
            <a:spAutoFit/>
          </a:bodyPr>
          <a:lstStyle/>
          <a:p>
            <a:endParaRPr lang="da-DK" b="1"/>
          </a:p>
          <a:p>
            <a:r>
              <a:rPr lang="da-DK" b="1"/>
              <a:t>I skal lave:</a:t>
            </a:r>
          </a:p>
          <a:p>
            <a:r>
              <a:rPr lang="da-DK"/>
              <a:t> En </a:t>
            </a:r>
            <a:r>
              <a:rPr lang="da-DK" b="1"/>
              <a:t>klar pointe</a:t>
            </a:r>
            <a:endParaRPr lang="da-DK"/>
          </a:p>
          <a:p>
            <a:r>
              <a:rPr lang="da-DK"/>
              <a:t> En </a:t>
            </a:r>
            <a:r>
              <a:rPr lang="da-DK" b="1" err="1"/>
              <a:t>TikTok</a:t>
            </a:r>
            <a:r>
              <a:rPr lang="da-DK" b="1"/>
              <a:t>-idé</a:t>
            </a:r>
            <a:r>
              <a:rPr lang="da-DK"/>
              <a:t> (handling, roller, replikker)</a:t>
            </a:r>
          </a:p>
          <a:p>
            <a:r>
              <a:rPr lang="da-DK"/>
              <a:t> En </a:t>
            </a:r>
            <a:r>
              <a:rPr lang="da-DK" b="1"/>
              <a:t>forklaring</a:t>
            </a:r>
            <a:r>
              <a:rPr lang="da-DK"/>
              <a:t>: Hvad lærer man?</a:t>
            </a:r>
          </a:p>
          <a:p>
            <a:endParaRPr lang="da-DK"/>
          </a:p>
          <a:p>
            <a:r>
              <a:rPr lang="da-DK" b="1"/>
              <a:t>De kan vælge:</a:t>
            </a:r>
            <a:endParaRPr lang="da-DK"/>
          </a:p>
          <a:p>
            <a:r>
              <a:rPr lang="da-DK"/>
              <a:t>At lave storyboard</a:t>
            </a:r>
          </a:p>
          <a:p>
            <a:r>
              <a:rPr lang="da-DK"/>
              <a:t>At skrive manuskript</a:t>
            </a:r>
          </a:p>
          <a:p>
            <a:r>
              <a:rPr lang="da-DK"/>
              <a:t>At optage (kun hvis alle vil)</a:t>
            </a:r>
          </a:p>
        </p:txBody>
      </p:sp>
      <p:sp>
        <p:nvSpPr>
          <p:cNvPr id="15" name="Tekstfelt 14">
            <a:extLst>
              <a:ext uri="{FF2B5EF4-FFF2-40B4-BE49-F238E27FC236}">
                <a16:creationId xmlns:a16="http://schemas.microsoft.com/office/drawing/2014/main" id="{966286A8-D666-EF54-7928-736E35C78A27}"/>
              </a:ext>
            </a:extLst>
          </p:cNvPr>
          <p:cNvSpPr txBox="1"/>
          <p:nvPr/>
        </p:nvSpPr>
        <p:spPr>
          <a:xfrm>
            <a:off x="2460170" y="335223"/>
            <a:ext cx="24982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Tree>
    <p:extLst>
      <p:ext uri="{BB962C8B-B14F-4D97-AF65-F5344CB8AC3E}">
        <p14:creationId xmlns:p14="http://schemas.microsoft.com/office/powerpoint/2010/main" val="1720845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4F95F44-2944-BC48-6908-86F6C1CEA988}"/>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97DCEC02-660F-0BFE-47E9-9D15974F9C97}"/>
              </a:ext>
            </a:extLst>
          </p:cNvPr>
          <p:cNvGrpSpPr/>
          <p:nvPr/>
        </p:nvGrpSpPr>
        <p:grpSpPr>
          <a:xfrm>
            <a:off x="-119743" y="170960"/>
            <a:ext cx="12583886" cy="6687040"/>
            <a:chOff x="-119743" y="170960"/>
            <a:chExt cx="12583886" cy="6687040"/>
          </a:xfrm>
          <a:solidFill>
            <a:srgbClr val="FFCC66"/>
          </a:solidFill>
        </p:grpSpPr>
        <p:sp>
          <p:nvSpPr>
            <p:cNvPr id="11" name="Rektangel: afrundede hjørner 10">
              <a:extLst>
                <a:ext uri="{FF2B5EF4-FFF2-40B4-BE49-F238E27FC236}">
                  <a16:creationId xmlns:a16="http://schemas.microsoft.com/office/drawing/2014/main" id="{58B506C7-7765-E993-76B0-DDF713457544}"/>
                </a:ext>
              </a:extLst>
            </p:cNvPr>
            <p:cNvSpPr/>
            <p:nvPr/>
          </p:nvSpPr>
          <p:spPr>
            <a:xfrm>
              <a:off x="4940740" y="170960"/>
              <a:ext cx="136753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ED46A320-FF71-8E9A-A4D4-0FCC1248F4FA}"/>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F5A7FDFA-F8FE-E5A5-CEAE-A2B6EA4090C9}"/>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FBE1932F-5D83-93AC-1C75-638160264AD4}"/>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78311ECA-E00B-DAA8-E23D-4BC5E0383AE6}"/>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87E99F8A-1254-8CE6-447E-2B95EFE26E70}"/>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pic>
        <p:nvPicPr>
          <p:cNvPr id="12" name="Billede 11" descr="Et billede, der indeholder tøj, Ansigt, person, Student/studerende&#10;&#10;Indhold genereret af kunstig intelligens kan være forkert.">
            <a:extLst>
              <a:ext uri="{FF2B5EF4-FFF2-40B4-BE49-F238E27FC236}">
                <a16:creationId xmlns:a16="http://schemas.microsoft.com/office/drawing/2014/main" id="{A3C398C3-DB2E-C420-FB38-8332456638D3}"/>
              </a:ext>
            </a:extLst>
          </p:cNvPr>
          <p:cNvPicPr>
            <a:picLocks noChangeAspect="1"/>
          </p:cNvPicPr>
          <p:nvPr/>
        </p:nvPicPr>
        <p:blipFill>
          <a:blip r:embed="rId2"/>
          <a:stretch>
            <a:fillRect/>
          </a:stretch>
        </p:blipFill>
        <p:spPr>
          <a:xfrm>
            <a:off x="2143497" y="1456644"/>
            <a:ext cx="7620000" cy="5076825"/>
          </a:xfrm>
          <a:prstGeom prst="rect">
            <a:avLst/>
          </a:prstGeom>
        </p:spPr>
      </p:pic>
      <p:sp>
        <p:nvSpPr>
          <p:cNvPr id="4" name="Tekstfelt 3">
            <a:extLst>
              <a:ext uri="{FF2B5EF4-FFF2-40B4-BE49-F238E27FC236}">
                <a16:creationId xmlns:a16="http://schemas.microsoft.com/office/drawing/2014/main" id="{A5E6DA0F-8106-C898-172B-8764D48FC559}"/>
              </a:ext>
            </a:extLst>
          </p:cNvPr>
          <p:cNvSpPr txBox="1"/>
          <p:nvPr/>
        </p:nvSpPr>
        <p:spPr>
          <a:xfrm>
            <a:off x="2460170" y="335223"/>
            <a:ext cx="24982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Tree>
    <p:extLst>
      <p:ext uri="{BB962C8B-B14F-4D97-AF65-F5344CB8AC3E}">
        <p14:creationId xmlns:p14="http://schemas.microsoft.com/office/powerpoint/2010/main" val="341873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06B7A8F-0EF8-25E0-0AC0-23D1284D5BD1}"/>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CFFF94CF-705E-DC1F-5EB9-6A9BD98FBA24}"/>
              </a:ext>
            </a:extLst>
          </p:cNvPr>
          <p:cNvGrpSpPr/>
          <p:nvPr/>
        </p:nvGrpSpPr>
        <p:grpSpPr>
          <a:xfrm>
            <a:off x="-119743" y="170960"/>
            <a:ext cx="12583886" cy="6687040"/>
            <a:chOff x="-119743" y="170960"/>
            <a:chExt cx="12583886" cy="6687040"/>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08E02A05-0F3D-38A8-F8A1-833FD69DAD2E}"/>
                </a:ext>
              </a:extLst>
            </p:cNvPr>
            <p:cNvSpPr/>
            <p:nvPr/>
          </p:nvSpPr>
          <p:spPr>
            <a:xfrm>
              <a:off x="6313619" y="170960"/>
              <a:ext cx="2732409"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374CDA71-0B1C-F5E2-5449-D4408EE661CB}"/>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17FF3457-8766-809F-9349-DE7962B86842}"/>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A2F9814B-F63A-CAF5-CB95-F118F2C3E526}"/>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BC81420E-F9DF-7926-A2E8-264A2D3058E9}"/>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97016B1B-A987-80F5-4C74-CFB675D917B9}"/>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Rektangel 2">
            <a:extLst>
              <a:ext uri="{FF2B5EF4-FFF2-40B4-BE49-F238E27FC236}">
                <a16:creationId xmlns:a16="http://schemas.microsoft.com/office/drawing/2014/main" id="{7634507D-B60E-D2C1-2462-F433E647692B}"/>
              </a:ext>
            </a:extLst>
          </p:cNvPr>
          <p:cNvSpPr/>
          <p:nvPr/>
        </p:nvSpPr>
        <p:spPr>
          <a:xfrm>
            <a:off x="-119743" y="5943600"/>
            <a:ext cx="12583886" cy="1034143"/>
          </a:xfrm>
          <a:prstGeom prst="rect">
            <a:avLst/>
          </a:prstGeom>
          <a:solidFill>
            <a:schemeClr val="accent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14" name="Tekstfelt 13">
            <a:extLst>
              <a:ext uri="{FF2B5EF4-FFF2-40B4-BE49-F238E27FC236}">
                <a16:creationId xmlns:a16="http://schemas.microsoft.com/office/drawing/2014/main" id="{3A19B515-83AC-6D76-F5D8-8FB17B4B4433}"/>
              </a:ext>
            </a:extLst>
          </p:cNvPr>
          <p:cNvSpPr txBox="1"/>
          <p:nvPr/>
        </p:nvSpPr>
        <p:spPr>
          <a:xfrm>
            <a:off x="1030631" y="1536368"/>
            <a:ext cx="9538408" cy="3416320"/>
          </a:xfrm>
          <a:prstGeom prst="rect">
            <a:avLst/>
          </a:prstGeom>
          <a:noFill/>
        </p:spPr>
        <p:txBody>
          <a:bodyPr wrap="square">
            <a:spAutoFit/>
          </a:bodyPr>
          <a:lstStyle/>
          <a:p>
            <a:pPr>
              <a:buNone/>
            </a:pPr>
            <a:endParaRPr lang="da-DK"/>
          </a:p>
          <a:p>
            <a:pPr>
              <a:buNone/>
            </a:pPr>
            <a:r>
              <a:rPr lang="da-DK" b="1"/>
              <a:t>Gruppearbejde: </a:t>
            </a:r>
            <a:r>
              <a:rPr lang="da-DK"/>
              <a:t>Hvis Grundloven var </a:t>
            </a:r>
            <a:r>
              <a:rPr lang="da-DK" err="1"/>
              <a:t>TikTok</a:t>
            </a:r>
            <a:endParaRPr lang="da-DK"/>
          </a:p>
          <a:p>
            <a:pPr>
              <a:buNone/>
            </a:pPr>
            <a:endParaRPr lang="da-DK"/>
          </a:p>
          <a:p>
            <a:r>
              <a:rPr lang="da-DK" b="1"/>
              <a:t>Opgave</a:t>
            </a:r>
          </a:p>
          <a:p>
            <a:r>
              <a:rPr lang="da-DK"/>
              <a:t>Hver gruppe vælger </a:t>
            </a:r>
            <a:r>
              <a:rPr lang="da-DK" b="1"/>
              <a:t>én paragraf eller rettighed</a:t>
            </a:r>
            <a:r>
              <a:rPr lang="da-DK"/>
              <a:t>, fx:</a:t>
            </a:r>
          </a:p>
          <a:p>
            <a:pPr marL="285750" indent="-285750">
              <a:buFont typeface="Arial" panose="020B0604020202020204" pitchFamily="34" charset="0"/>
              <a:buChar char="•"/>
            </a:pPr>
            <a:r>
              <a:rPr lang="da-DK"/>
              <a:t>Ytringsfrihed (§77)</a:t>
            </a:r>
          </a:p>
          <a:p>
            <a:pPr marL="285750" indent="-285750">
              <a:buFont typeface="Arial" panose="020B0604020202020204" pitchFamily="34" charset="0"/>
              <a:buChar char="•"/>
            </a:pPr>
            <a:r>
              <a:rPr lang="da-DK"/>
              <a:t>Religionsfrihed (§67)</a:t>
            </a:r>
          </a:p>
          <a:p>
            <a:pPr marL="285750" indent="-285750">
              <a:buFont typeface="Arial" panose="020B0604020202020204" pitchFamily="34" charset="0"/>
              <a:buChar char="•"/>
            </a:pPr>
            <a:r>
              <a:rPr lang="da-DK"/>
              <a:t>Privatliv (§72)</a:t>
            </a:r>
          </a:p>
          <a:p>
            <a:pPr marL="285750" indent="-285750">
              <a:buFont typeface="Arial" panose="020B0604020202020204" pitchFamily="34" charset="0"/>
              <a:buChar char="•"/>
            </a:pPr>
            <a:r>
              <a:rPr lang="da-DK"/>
              <a:t>Forsamlingsfrihed (§79)</a:t>
            </a:r>
          </a:p>
          <a:p>
            <a:pPr marL="285750" indent="-285750">
              <a:buFont typeface="Arial" panose="020B0604020202020204" pitchFamily="34" charset="0"/>
              <a:buChar char="•"/>
            </a:pPr>
            <a:r>
              <a:rPr lang="da-DK"/>
              <a:t>Valgret og demokrati</a:t>
            </a:r>
          </a:p>
          <a:p>
            <a:pPr>
              <a:buNone/>
            </a:pPr>
            <a:endParaRPr lang="da-DK"/>
          </a:p>
          <a:p>
            <a:pPr>
              <a:buNone/>
            </a:pPr>
            <a:endParaRPr lang="da-DK"/>
          </a:p>
        </p:txBody>
      </p:sp>
      <p:sp>
        <p:nvSpPr>
          <p:cNvPr id="17" name="Tekstfelt 16">
            <a:extLst>
              <a:ext uri="{FF2B5EF4-FFF2-40B4-BE49-F238E27FC236}">
                <a16:creationId xmlns:a16="http://schemas.microsoft.com/office/drawing/2014/main" id="{165B5A7A-E9AC-A1B0-3016-535CBC240567}"/>
              </a:ext>
            </a:extLst>
          </p:cNvPr>
          <p:cNvSpPr txBox="1"/>
          <p:nvPr/>
        </p:nvSpPr>
        <p:spPr>
          <a:xfrm>
            <a:off x="7018318" y="2245196"/>
            <a:ext cx="6507678" cy="2585323"/>
          </a:xfrm>
          <a:prstGeom prst="rect">
            <a:avLst/>
          </a:prstGeom>
          <a:noFill/>
        </p:spPr>
        <p:txBody>
          <a:bodyPr wrap="square">
            <a:spAutoFit/>
          </a:bodyPr>
          <a:lstStyle/>
          <a:p>
            <a:r>
              <a:rPr lang="da-DK" b="1"/>
              <a:t>I skal lave:</a:t>
            </a:r>
          </a:p>
          <a:p>
            <a:r>
              <a:rPr lang="da-DK"/>
              <a:t> En </a:t>
            </a:r>
            <a:r>
              <a:rPr lang="da-DK" b="1"/>
              <a:t>klar pointe</a:t>
            </a:r>
            <a:endParaRPr lang="da-DK"/>
          </a:p>
          <a:p>
            <a:r>
              <a:rPr lang="da-DK"/>
              <a:t> En </a:t>
            </a:r>
            <a:r>
              <a:rPr lang="da-DK" b="1" err="1"/>
              <a:t>TikTok</a:t>
            </a:r>
            <a:r>
              <a:rPr lang="da-DK" b="1"/>
              <a:t>-idé</a:t>
            </a:r>
            <a:r>
              <a:rPr lang="da-DK"/>
              <a:t> (handling, roller, replikker)</a:t>
            </a:r>
          </a:p>
          <a:p>
            <a:r>
              <a:rPr lang="da-DK"/>
              <a:t> En </a:t>
            </a:r>
            <a:r>
              <a:rPr lang="da-DK" b="1"/>
              <a:t>forklaring</a:t>
            </a:r>
            <a:r>
              <a:rPr lang="da-DK"/>
              <a:t>: Hvad lærer man?</a:t>
            </a:r>
          </a:p>
          <a:p>
            <a:endParaRPr lang="da-DK"/>
          </a:p>
          <a:p>
            <a:r>
              <a:rPr lang="da-DK" b="1"/>
              <a:t>De kan vælge:</a:t>
            </a:r>
            <a:endParaRPr lang="da-DK"/>
          </a:p>
          <a:p>
            <a:r>
              <a:rPr lang="da-DK"/>
              <a:t>At lave storyboard</a:t>
            </a:r>
          </a:p>
          <a:p>
            <a:r>
              <a:rPr lang="da-DK"/>
              <a:t>At skrive manuskript</a:t>
            </a:r>
          </a:p>
          <a:p>
            <a:r>
              <a:rPr lang="da-DK"/>
              <a:t>At optage (kun hvis alle vil)</a:t>
            </a:r>
          </a:p>
        </p:txBody>
      </p:sp>
      <p:sp>
        <p:nvSpPr>
          <p:cNvPr id="7" name="Tekstfelt 6">
            <a:extLst>
              <a:ext uri="{FF2B5EF4-FFF2-40B4-BE49-F238E27FC236}">
                <a16:creationId xmlns:a16="http://schemas.microsoft.com/office/drawing/2014/main" id="{F81E444C-4E9A-DC91-632B-28403BE5EAF1}"/>
              </a:ext>
            </a:extLst>
          </p:cNvPr>
          <p:cNvSpPr txBox="1"/>
          <p:nvPr/>
        </p:nvSpPr>
        <p:spPr>
          <a:xfrm>
            <a:off x="2460170" y="335223"/>
            <a:ext cx="24982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Tree>
    <p:extLst>
      <p:ext uri="{BB962C8B-B14F-4D97-AF65-F5344CB8AC3E}">
        <p14:creationId xmlns:p14="http://schemas.microsoft.com/office/powerpoint/2010/main" val="3960734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A84F6EB-5F3A-9F76-02D2-AD48F8524232}"/>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00D54A45-00C3-CAE3-1956-7D9C68F011D0}"/>
              </a:ext>
            </a:extLst>
          </p:cNvPr>
          <p:cNvGrpSpPr/>
          <p:nvPr/>
        </p:nvGrpSpPr>
        <p:grpSpPr>
          <a:xfrm>
            <a:off x="-119743" y="184079"/>
            <a:ext cx="12583886" cy="6673921"/>
            <a:chOff x="-119743" y="184079"/>
            <a:chExt cx="12583886" cy="6673921"/>
          </a:xfrm>
          <a:solidFill>
            <a:schemeClr val="accent1">
              <a:lumMod val="20000"/>
              <a:lumOff val="80000"/>
            </a:schemeClr>
          </a:solidFill>
        </p:grpSpPr>
        <p:sp>
          <p:nvSpPr>
            <p:cNvPr id="11" name="Rektangel: afrundede hjørner 10">
              <a:extLst>
                <a:ext uri="{FF2B5EF4-FFF2-40B4-BE49-F238E27FC236}">
                  <a16:creationId xmlns:a16="http://schemas.microsoft.com/office/drawing/2014/main" id="{FB49CD22-24B7-63EC-84B6-896388F59079}"/>
                </a:ext>
              </a:extLst>
            </p:cNvPr>
            <p:cNvSpPr/>
            <p:nvPr/>
          </p:nvSpPr>
          <p:spPr>
            <a:xfrm>
              <a:off x="9056911" y="184079"/>
              <a:ext cx="198839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sp>
          <p:nvSpPr>
            <p:cNvPr id="5" name="Rektangel 4">
              <a:extLst>
                <a:ext uri="{FF2B5EF4-FFF2-40B4-BE49-F238E27FC236}">
                  <a16:creationId xmlns:a16="http://schemas.microsoft.com/office/drawing/2014/main" id="{905FEA52-EB95-3AD5-8CA7-6F4B88FE02F1}"/>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grpSp>
      <p:sp>
        <p:nvSpPr>
          <p:cNvPr id="6" name="Tekstfelt 5">
            <a:extLst>
              <a:ext uri="{FF2B5EF4-FFF2-40B4-BE49-F238E27FC236}">
                <a16:creationId xmlns:a16="http://schemas.microsoft.com/office/drawing/2014/main" id="{A9915098-40AF-1991-A858-5A5AE22A9F93}"/>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6D39B8FC-CD7D-30CA-2104-EEFBEFAD0B03}"/>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0E6C3ECE-A895-56E6-D266-BFCF4F711BC7}"/>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EABA06A6-36CA-EF25-491A-D1D49760F410}"/>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Tekstfelt 2">
            <a:extLst>
              <a:ext uri="{FF2B5EF4-FFF2-40B4-BE49-F238E27FC236}">
                <a16:creationId xmlns:a16="http://schemas.microsoft.com/office/drawing/2014/main" id="{F4D5898E-13FD-CF8C-034F-54411C8479BC}"/>
              </a:ext>
            </a:extLst>
          </p:cNvPr>
          <p:cNvSpPr txBox="1"/>
          <p:nvPr/>
        </p:nvSpPr>
        <p:spPr>
          <a:xfrm>
            <a:off x="506185" y="1589314"/>
            <a:ext cx="11397343" cy="3046988"/>
          </a:xfrm>
          <a:prstGeom prst="rect">
            <a:avLst/>
          </a:prstGeom>
          <a:noFill/>
        </p:spPr>
        <p:txBody>
          <a:bodyPr wrap="square" rtlCol="0">
            <a:spAutoFit/>
          </a:bodyPr>
          <a:lstStyle/>
          <a:p>
            <a:r>
              <a:rPr lang="da-DK" sz="2400" b="1"/>
              <a:t>Dagens spørgsmål </a:t>
            </a:r>
          </a:p>
          <a:p>
            <a:r>
              <a:rPr lang="da-DK" sz="2400"/>
              <a:t>Hvad gik godt i dag?</a:t>
            </a:r>
          </a:p>
          <a:p>
            <a:endParaRPr lang="da-DK" sz="2400" b="1"/>
          </a:p>
          <a:p>
            <a:r>
              <a:rPr lang="da-DK" sz="2400" b="1"/>
              <a:t>Dagens spørgsmål </a:t>
            </a:r>
          </a:p>
          <a:p>
            <a:endParaRPr lang="da-DK" sz="2400" b="1"/>
          </a:p>
          <a:p>
            <a:pPr marL="342900" indent="-342900">
              <a:buFont typeface="Arial" panose="020B0604020202020204" pitchFamily="34" charset="0"/>
              <a:buChar char="•"/>
            </a:pPr>
            <a:r>
              <a:rPr lang="da-DK" sz="2400"/>
              <a:t>Hvad var sværest ved at forklare Grundloven kort?</a:t>
            </a:r>
          </a:p>
          <a:p>
            <a:pPr marL="342900" indent="-342900">
              <a:buFont typeface="Arial" panose="020B0604020202020204" pitchFamily="34" charset="0"/>
              <a:buChar char="•"/>
            </a:pPr>
            <a:endParaRPr lang="da-DK" sz="2400"/>
          </a:p>
          <a:p>
            <a:pPr marL="342900" indent="-342900">
              <a:buFont typeface="Arial" panose="020B0604020202020204" pitchFamily="34" charset="0"/>
              <a:buChar char="•"/>
            </a:pPr>
            <a:r>
              <a:rPr lang="da-DK" sz="2400"/>
              <a:t>En ting jeg ved om Grundloven nu</a:t>
            </a:r>
          </a:p>
        </p:txBody>
      </p:sp>
      <p:sp>
        <p:nvSpPr>
          <p:cNvPr id="7" name="Tekstfelt 6">
            <a:extLst>
              <a:ext uri="{FF2B5EF4-FFF2-40B4-BE49-F238E27FC236}">
                <a16:creationId xmlns:a16="http://schemas.microsoft.com/office/drawing/2014/main" id="{919DCED9-0D3D-B504-6E5D-2421CFB2CFCB}"/>
              </a:ext>
            </a:extLst>
          </p:cNvPr>
          <p:cNvSpPr txBox="1"/>
          <p:nvPr/>
        </p:nvSpPr>
        <p:spPr>
          <a:xfrm>
            <a:off x="2460170" y="335223"/>
            <a:ext cx="24982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Tree>
    <p:extLst>
      <p:ext uri="{BB962C8B-B14F-4D97-AF65-F5344CB8AC3E}">
        <p14:creationId xmlns:p14="http://schemas.microsoft.com/office/powerpoint/2010/main" val="1227094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C7D7FA-71B1-6D9B-44B7-A84C25F5DD0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B42E0E-2876-8D3F-5471-342F736D3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E0DB60D-8268-82C5-76B0-F664A43CFF54}"/>
              </a:ext>
            </a:extLst>
          </p:cNvPr>
          <p:cNvSpPr>
            <a:spLocks noGrp="1"/>
          </p:cNvSpPr>
          <p:nvPr>
            <p:ph type="ctrTitle"/>
          </p:nvPr>
        </p:nvSpPr>
        <p:spPr>
          <a:xfrm>
            <a:off x="6194716" y="739978"/>
            <a:ext cx="5334930" cy="3004145"/>
          </a:xfrm>
        </p:spPr>
        <p:txBody>
          <a:bodyPr>
            <a:normAutofit/>
          </a:bodyPr>
          <a:lstStyle/>
          <a:p>
            <a:r>
              <a:rPr lang="da-DK"/>
              <a:t>Historie</a:t>
            </a:r>
          </a:p>
        </p:txBody>
      </p:sp>
      <p:sp>
        <p:nvSpPr>
          <p:cNvPr id="3" name="Undertitel 2">
            <a:extLst>
              <a:ext uri="{FF2B5EF4-FFF2-40B4-BE49-F238E27FC236}">
                <a16:creationId xmlns:a16="http://schemas.microsoft.com/office/drawing/2014/main" id="{69760FDA-81BF-CF0E-BD2F-5D8E91FBEB94}"/>
              </a:ext>
            </a:extLst>
          </p:cNvPr>
          <p:cNvSpPr>
            <a:spLocks noGrp="1"/>
          </p:cNvSpPr>
          <p:nvPr>
            <p:ph type="subTitle" idx="1"/>
          </p:nvPr>
        </p:nvSpPr>
        <p:spPr>
          <a:xfrm>
            <a:off x="6194715" y="3836197"/>
            <a:ext cx="5334931" cy="2189214"/>
          </a:xfrm>
        </p:spPr>
        <p:txBody>
          <a:bodyPr>
            <a:normAutofit/>
          </a:bodyPr>
          <a:lstStyle/>
          <a:p>
            <a:r>
              <a:rPr lang="da-DK"/>
              <a:t>U4 : Grundloven af 1849</a:t>
            </a:r>
          </a:p>
        </p:txBody>
      </p:sp>
      <p:sp>
        <p:nvSpPr>
          <p:cNvPr id="12" name="Freeform: Shape 11">
            <a:extLst>
              <a:ext uri="{FF2B5EF4-FFF2-40B4-BE49-F238E27FC236}">
                <a16:creationId xmlns:a16="http://schemas.microsoft.com/office/drawing/2014/main" id="{07A39C93-C149-8DF8-B6C7-A1667DF08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0291D0E-D817-C164-3B54-43B16FC9C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7B4BE8A-C3D0-F16C-090B-AE6464294D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5F8F694-66F1-1C0B-D275-1BB7E7CFC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F1FA59B-17A3-4FA4-C781-7ACAF7EC2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5" name="Billede 4" descr="Et billede, der indeholder tøj, Ansigt, person, Student/studerende&#10;&#10;Indhold genereret af kunstig intelligens kan være forkert.">
            <a:extLst>
              <a:ext uri="{FF2B5EF4-FFF2-40B4-BE49-F238E27FC236}">
                <a16:creationId xmlns:a16="http://schemas.microsoft.com/office/drawing/2014/main" id="{EAFAEEEB-5E70-A821-D2F0-A708833D4AB2}"/>
              </a:ext>
            </a:extLst>
          </p:cNvPr>
          <p:cNvPicPr>
            <a:picLocks noChangeAspect="1"/>
          </p:cNvPicPr>
          <p:nvPr/>
        </p:nvPicPr>
        <p:blipFill>
          <a:blip r:embed="rId2"/>
          <a:srcRect l="18130" r="15120" b="-1"/>
          <a:stretch>
            <a:fillRect/>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2" name="Freeform: Shape 21">
            <a:extLst>
              <a:ext uri="{FF2B5EF4-FFF2-40B4-BE49-F238E27FC236}">
                <a16:creationId xmlns:a16="http://schemas.microsoft.com/office/drawing/2014/main" id="{DEE6A461-1A7B-9765-B062-79FA51C07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Et billede, der indeholder tekst, Grafik, Font/skrifttype, grafisk design">
            <a:extLst>
              <a:ext uri="{FF2B5EF4-FFF2-40B4-BE49-F238E27FC236}">
                <a16:creationId xmlns:a16="http://schemas.microsoft.com/office/drawing/2014/main" id="{4469B228-BB06-B4D0-699D-D9D2BFD0E137}"/>
              </a:ext>
            </a:extLst>
          </p:cNvPr>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0561395" y="5334000"/>
            <a:ext cx="1891861" cy="1523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BFB753C8-1BAA-2342-17CC-3388A4AC105B}"/>
              </a:ext>
            </a:extLst>
          </p:cNvPr>
          <p:cNvSpPr>
            <a:spLocks noChangeArrowheads="1"/>
          </p:cNvSpPr>
          <p:nvPr/>
        </p:nvSpPr>
        <p:spPr bwMode="auto">
          <a:xfrm>
            <a:off x="-30514" y="4718293"/>
            <a:ext cx="29951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1pPr>
            <a:lvl2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2pPr>
            <a:lvl3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3pPr>
            <a:lvl4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4pPr>
            <a:lvl5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5pPr>
            <a:lvl6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6pPr>
            <a:lvl7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7pPr>
            <a:lvl8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8pPr>
            <a:lvl9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060700" algn="ctr"/>
                <a:tab pos="6119813" algn="r"/>
              </a:tabLst>
            </a:pPr>
            <a:r>
              <a:rPr kumimoji="0" lang="da-DK" altLang="da-DK" b="0" i="0" u="none" strike="noStrike" cap="none" normalizeH="0" baseline="0" dirty="0">
                <a:ln>
                  <a:noFill/>
                </a:ln>
                <a:solidFill>
                  <a:schemeClr val="tx1"/>
                </a:solidFill>
                <a:effectLst/>
                <a:latin typeface="Arial" panose="020B0604020202020204" pitchFamily="34" charset="0"/>
                <a:ea typeface="Arial" panose="020B0604020202020204" pitchFamily="34" charset="0"/>
              </a:rPr>
              <a:t>             		 </a:t>
            </a:r>
            <a:r>
              <a:rPr kumimoji="0" lang="da-DK" altLang="da-DK" sz="1400" b="0" i="1" u="none" strike="noStrike" cap="none" normalizeH="0" baseline="0" dirty="0">
                <a:ln>
                  <a:noFill/>
                </a:ln>
                <a:solidFill>
                  <a:schemeClr val="tx1"/>
                </a:solidFill>
                <a:effectLst/>
                <a:latin typeface="Arial" panose="020B0604020202020204" pitchFamily="34" charset="0"/>
                <a:ea typeface="Arial" panose="020B0604020202020204" pitchFamily="34" charset="0"/>
              </a:rPr>
              <a:t>Fremtidensskoler.com		</a:t>
            </a:r>
            <a:endParaRPr kumimoji="0" lang="da-DK" altLang="da-DK"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7705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0FFFC41-156C-1F9C-90FB-000887878A72}"/>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3E7FAE83-BE55-A0EC-683D-C123D78AF0F6}"/>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EA506416-FFB6-642B-86AA-0AB85DD04A18}"/>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3653E8D3-071C-E802-3831-BE6EC3FD7E5F}"/>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115725C9-03CB-3ABB-A78C-C0DC89ABAD79}"/>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8DD385F9-3992-C661-D53F-81CBBB7ECCE7}"/>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A94E9EB4-DA4E-14B2-6C7B-43CAF4664FDE}"/>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D41157CA-2939-6764-8214-02C2F129C776}"/>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03D557FD-F6AE-4717-D801-7AA1D2850FF9}"/>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A8089D8A-60B3-3E25-9702-4D49A4D220B6}"/>
              </a:ext>
            </a:extLst>
          </p:cNvPr>
          <p:cNvSpPr txBox="1"/>
          <p:nvPr/>
        </p:nvSpPr>
        <p:spPr>
          <a:xfrm>
            <a:off x="506185" y="1589314"/>
            <a:ext cx="11397343" cy="3046988"/>
          </a:xfrm>
          <a:prstGeom prst="rect">
            <a:avLst/>
          </a:prstGeom>
          <a:noFill/>
        </p:spPr>
        <p:txBody>
          <a:bodyPr wrap="square" rtlCol="0">
            <a:spAutoFit/>
          </a:bodyPr>
          <a:lstStyle/>
          <a:p>
            <a:r>
              <a:rPr lang="da-DK" sz="2400" b="1"/>
              <a:t>Den overordnede vinkel: "Fra enevælde til folkestyre"</a:t>
            </a:r>
          </a:p>
          <a:p>
            <a:endParaRPr lang="da-DK" sz="2400"/>
          </a:p>
          <a:p>
            <a:r>
              <a:rPr lang="da-DK" sz="2400" b="1"/>
              <a:t>1849 (Grundloven):</a:t>
            </a:r>
            <a:r>
              <a:rPr lang="da-DK" sz="2400"/>
              <a:t> Rammerne bliver bygget (Demokratiets fødsel).</a:t>
            </a:r>
          </a:p>
          <a:p>
            <a:endParaRPr lang="da-DK" sz="2400"/>
          </a:p>
          <a:p>
            <a:r>
              <a:rPr lang="da-DK" sz="2400" b="1"/>
              <a:t>1901 (Systemskiftet):</a:t>
            </a:r>
            <a:r>
              <a:rPr lang="da-DK" sz="2400"/>
              <a:t> Reglerne bliver håndhævet (Parlamentarismen indføres).</a:t>
            </a:r>
          </a:p>
          <a:p>
            <a:endParaRPr lang="da-DK" sz="2400"/>
          </a:p>
          <a:p>
            <a:r>
              <a:rPr lang="da-DK" sz="2400" b="1"/>
              <a:t>1920 (Påskekrisen):</a:t>
            </a:r>
            <a:r>
              <a:rPr lang="da-DK" sz="2400"/>
              <a:t> Eksamenstiden (Magtkampen mellem konge og parlament afgøres endeligt).</a:t>
            </a:r>
          </a:p>
        </p:txBody>
      </p:sp>
      <p:grpSp>
        <p:nvGrpSpPr>
          <p:cNvPr id="31" name="Gruppe 30">
            <a:extLst>
              <a:ext uri="{FF2B5EF4-FFF2-40B4-BE49-F238E27FC236}">
                <a16:creationId xmlns:a16="http://schemas.microsoft.com/office/drawing/2014/main" id="{619DC404-2405-1F3B-D650-F468CF2E6D44}"/>
              </a:ext>
            </a:extLst>
          </p:cNvPr>
          <p:cNvGrpSpPr/>
          <p:nvPr/>
        </p:nvGrpSpPr>
        <p:grpSpPr>
          <a:xfrm>
            <a:off x="1911432" y="5629539"/>
            <a:ext cx="11569534" cy="1044382"/>
            <a:chOff x="745177" y="5245775"/>
            <a:chExt cx="13897099" cy="1308758"/>
          </a:xfrm>
        </p:grpSpPr>
        <p:grpSp>
          <p:nvGrpSpPr>
            <p:cNvPr id="32" name="Gruppe 31">
              <a:extLst>
                <a:ext uri="{FF2B5EF4-FFF2-40B4-BE49-F238E27FC236}">
                  <a16:creationId xmlns:a16="http://schemas.microsoft.com/office/drawing/2014/main" id="{AA4C8ADD-FF1D-07FD-F28D-083194ABD674}"/>
                </a:ext>
              </a:extLst>
            </p:cNvPr>
            <p:cNvGrpSpPr/>
            <p:nvPr/>
          </p:nvGrpSpPr>
          <p:grpSpPr>
            <a:xfrm>
              <a:off x="745177" y="5245775"/>
              <a:ext cx="10362705" cy="1308758"/>
              <a:chOff x="745177" y="5245775"/>
              <a:chExt cx="10362705" cy="1308758"/>
            </a:xfrm>
          </p:grpSpPr>
          <p:cxnSp>
            <p:nvCxnSpPr>
              <p:cNvPr id="34" name="Lige forbindelse 33">
                <a:extLst>
                  <a:ext uri="{FF2B5EF4-FFF2-40B4-BE49-F238E27FC236}">
                    <a16:creationId xmlns:a16="http://schemas.microsoft.com/office/drawing/2014/main" id="{2CE88F7D-2C97-D5B0-B0CB-1D7DBA917991}"/>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35" name="Billedforklaring: streg 34">
                <a:extLst>
                  <a:ext uri="{FF2B5EF4-FFF2-40B4-BE49-F238E27FC236}">
                    <a16:creationId xmlns:a16="http://schemas.microsoft.com/office/drawing/2014/main" id="{C4D68A32-6C2B-6579-E4B8-23034EB2B848}"/>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36" name="Tekstfelt 35">
                <a:extLst>
                  <a:ext uri="{FF2B5EF4-FFF2-40B4-BE49-F238E27FC236}">
                    <a16:creationId xmlns:a16="http://schemas.microsoft.com/office/drawing/2014/main" id="{3D2C6D48-BD47-0B5A-AF66-BBB1AE988FE5}"/>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37" name="Billedforklaring: streg 36">
                <a:extLst>
                  <a:ext uri="{FF2B5EF4-FFF2-40B4-BE49-F238E27FC236}">
                    <a16:creationId xmlns:a16="http://schemas.microsoft.com/office/drawing/2014/main" id="{6ED997EB-394F-6FDB-5B72-029F26269BD9}"/>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38" name="Billedforklaring: streg 37">
                <a:extLst>
                  <a:ext uri="{FF2B5EF4-FFF2-40B4-BE49-F238E27FC236}">
                    <a16:creationId xmlns:a16="http://schemas.microsoft.com/office/drawing/2014/main" id="{B142758E-98D1-495A-521C-A1B452A7B7B5}"/>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39" name="Tekstfelt 38">
                <a:extLst>
                  <a:ext uri="{FF2B5EF4-FFF2-40B4-BE49-F238E27FC236}">
                    <a16:creationId xmlns:a16="http://schemas.microsoft.com/office/drawing/2014/main" id="{E0790DA1-E18F-E344-C5A0-9C8390CDDFB4}"/>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33" name="Tekstfelt 32">
              <a:extLst>
                <a:ext uri="{FF2B5EF4-FFF2-40B4-BE49-F238E27FC236}">
                  <a16:creationId xmlns:a16="http://schemas.microsoft.com/office/drawing/2014/main" id="{9831C2D5-667C-5EA7-D967-82BC229E1E55}"/>
                </a:ext>
              </a:extLst>
            </p:cNvPr>
            <p:cNvSpPr txBox="1"/>
            <p:nvPr/>
          </p:nvSpPr>
          <p:spPr>
            <a:xfrm>
              <a:off x="8330542" y="6185201"/>
              <a:ext cx="6311734" cy="369332"/>
            </a:xfrm>
            <a:prstGeom prst="rect">
              <a:avLst/>
            </a:prstGeom>
            <a:noFill/>
          </p:spPr>
          <p:txBody>
            <a:bodyPr wrap="square">
              <a:spAutoFit/>
            </a:bodyPr>
            <a:lstStyle/>
            <a:p>
              <a:r>
                <a:rPr lang="da-DK"/>
                <a:t>1920</a:t>
              </a:r>
            </a:p>
          </p:txBody>
        </p:sp>
      </p:grpSp>
    </p:spTree>
    <p:extLst>
      <p:ext uri="{BB962C8B-B14F-4D97-AF65-F5344CB8AC3E}">
        <p14:creationId xmlns:p14="http://schemas.microsoft.com/office/powerpoint/2010/main" val="2480939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02DE196-B30D-EF0A-AEA1-F10D13BE0931}"/>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2CC3D2A3-E148-F59C-BF99-A98B108E6939}"/>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B9E8CE8D-CAFD-7684-51B4-C93321A2690F}"/>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2EE30DA7-6C8F-4B04-D3E9-090A1EA74991}"/>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FE14C163-4B30-7845-B787-F474CDFD8E8C}"/>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5D778840-67C6-B7F6-F245-6321DB8ACD62}"/>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06479A6E-92AA-6482-0A71-0553D8B4500A}"/>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C79521BB-9E7B-91F5-E8D5-9C193FB50215}"/>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2EAFB7B6-3D90-65C8-F6F5-C373EF28A1CF}"/>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1D000F10-9487-A0E0-8F7C-9D7F85C01371}"/>
              </a:ext>
            </a:extLst>
          </p:cNvPr>
          <p:cNvSpPr txBox="1"/>
          <p:nvPr/>
        </p:nvSpPr>
        <p:spPr>
          <a:xfrm>
            <a:off x="2368767" y="1019432"/>
            <a:ext cx="9648855" cy="4387611"/>
          </a:xfrm>
          <a:prstGeom prst="rect">
            <a:avLst/>
          </a:prstGeom>
          <a:noFill/>
        </p:spPr>
        <p:txBody>
          <a:bodyPr wrap="square" rtlCol="0">
            <a:spAutoFit/>
          </a:bodyPr>
          <a:lstStyle/>
          <a:p>
            <a:pPr>
              <a:lnSpc>
                <a:spcPct val="150000"/>
              </a:lnSpc>
            </a:pPr>
            <a:r>
              <a:rPr lang="da-DK" sz="4400" b="1"/>
              <a:t>Dagens plan</a:t>
            </a:r>
          </a:p>
          <a:p>
            <a:pPr marL="800100" lvl="1" indent="-342900">
              <a:lnSpc>
                <a:spcPct val="150000"/>
              </a:lnSpc>
              <a:buFont typeface="Arial" panose="020B0604020202020204" pitchFamily="34" charset="0"/>
              <a:buChar char="•"/>
            </a:pPr>
            <a:r>
              <a:rPr lang="da-DK" sz="2000" b="1"/>
              <a:t>Indledning</a:t>
            </a:r>
          </a:p>
          <a:p>
            <a:pPr marL="800100" lvl="1" indent="-342900">
              <a:lnSpc>
                <a:spcPct val="150000"/>
              </a:lnSpc>
              <a:buFont typeface="Arial" panose="020B0604020202020204" pitchFamily="34" charset="0"/>
              <a:buChar char="•"/>
            </a:pPr>
            <a:r>
              <a:rPr lang="da-DK" sz="2000" b="1"/>
              <a:t>Fokus arbejde</a:t>
            </a:r>
          </a:p>
          <a:p>
            <a:pPr marL="1257300" lvl="2" indent="-342900">
              <a:lnSpc>
                <a:spcPct val="150000"/>
              </a:lnSpc>
              <a:buFont typeface="Arial" panose="020B0604020202020204" pitchFamily="34" charset="0"/>
              <a:buChar char="•"/>
            </a:pPr>
            <a:r>
              <a:rPr lang="da-DK" sz="2000"/>
              <a:t>Sandt / Falsk</a:t>
            </a:r>
          </a:p>
          <a:p>
            <a:pPr marL="1257300" lvl="2" indent="-342900">
              <a:lnSpc>
                <a:spcPct val="150000"/>
              </a:lnSpc>
              <a:buFont typeface="Arial" panose="020B0604020202020204" pitchFamily="34" charset="0"/>
              <a:buChar char="•"/>
            </a:pPr>
            <a:r>
              <a:rPr lang="da-DK" sz="2000"/>
              <a:t>Individuelt video arbejde</a:t>
            </a:r>
          </a:p>
          <a:p>
            <a:pPr marL="800100" lvl="1" indent="-342900">
              <a:lnSpc>
                <a:spcPct val="150000"/>
              </a:lnSpc>
              <a:buFont typeface="Arial" panose="020B0604020202020204" pitchFamily="34" charset="0"/>
              <a:buChar char="•"/>
            </a:pPr>
            <a:r>
              <a:rPr lang="da-DK" sz="2000" b="1"/>
              <a:t>Pause</a:t>
            </a:r>
          </a:p>
          <a:p>
            <a:pPr marL="800100" lvl="1" indent="-342900">
              <a:lnSpc>
                <a:spcPct val="150000"/>
              </a:lnSpc>
              <a:buFont typeface="Arial" panose="020B0604020202020204" pitchFamily="34" charset="0"/>
              <a:buChar char="•"/>
            </a:pPr>
            <a:r>
              <a:rPr lang="da-DK" sz="2000" b="1"/>
              <a:t>Gruppe arbejde : Grundlovskampen</a:t>
            </a:r>
          </a:p>
          <a:p>
            <a:pPr marL="800100" lvl="1" indent="-342900">
              <a:lnSpc>
                <a:spcPct val="150000"/>
              </a:lnSpc>
              <a:buFont typeface="Arial" panose="020B0604020202020204" pitchFamily="34" charset="0"/>
              <a:buChar char="•"/>
            </a:pPr>
            <a:r>
              <a:rPr lang="da-DK" sz="2000" b="1"/>
              <a:t>Evaluering  </a:t>
            </a:r>
          </a:p>
        </p:txBody>
      </p:sp>
      <p:grpSp>
        <p:nvGrpSpPr>
          <p:cNvPr id="4" name="Gruppe 3">
            <a:extLst>
              <a:ext uri="{FF2B5EF4-FFF2-40B4-BE49-F238E27FC236}">
                <a16:creationId xmlns:a16="http://schemas.microsoft.com/office/drawing/2014/main" id="{D990AB48-50F1-DCA2-B62C-3B683C7AA2DC}"/>
              </a:ext>
            </a:extLst>
          </p:cNvPr>
          <p:cNvGrpSpPr/>
          <p:nvPr/>
        </p:nvGrpSpPr>
        <p:grpSpPr>
          <a:xfrm>
            <a:off x="1911432" y="5629539"/>
            <a:ext cx="11569534" cy="1044382"/>
            <a:chOff x="745177" y="5245775"/>
            <a:chExt cx="13897099" cy="1308758"/>
          </a:xfrm>
        </p:grpSpPr>
        <p:grpSp>
          <p:nvGrpSpPr>
            <p:cNvPr id="12" name="Gruppe 11">
              <a:extLst>
                <a:ext uri="{FF2B5EF4-FFF2-40B4-BE49-F238E27FC236}">
                  <a16:creationId xmlns:a16="http://schemas.microsoft.com/office/drawing/2014/main" id="{63768FF1-44D4-D483-E521-8110D5E453AB}"/>
                </a:ext>
              </a:extLst>
            </p:cNvPr>
            <p:cNvGrpSpPr/>
            <p:nvPr/>
          </p:nvGrpSpPr>
          <p:grpSpPr>
            <a:xfrm>
              <a:off x="745177" y="5245775"/>
              <a:ext cx="10362705" cy="1308758"/>
              <a:chOff x="745177" y="5245775"/>
              <a:chExt cx="10362705" cy="1308758"/>
            </a:xfrm>
          </p:grpSpPr>
          <p:cxnSp>
            <p:nvCxnSpPr>
              <p:cNvPr id="15" name="Lige forbindelse 14">
                <a:extLst>
                  <a:ext uri="{FF2B5EF4-FFF2-40B4-BE49-F238E27FC236}">
                    <a16:creationId xmlns:a16="http://schemas.microsoft.com/office/drawing/2014/main" id="{85AF8ADC-948A-0560-231E-CEC1CD14442C}"/>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6" name="Billedforklaring: streg 15">
                <a:extLst>
                  <a:ext uri="{FF2B5EF4-FFF2-40B4-BE49-F238E27FC236}">
                    <a16:creationId xmlns:a16="http://schemas.microsoft.com/office/drawing/2014/main" id="{1472A951-980B-E0FC-47A5-559ABBB35D1F}"/>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7" name="Tekstfelt 16">
                <a:extLst>
                  <a:ext uri="{FF2B5EF4-FFF2-40B4-BE49-F238E27FC236}">
                    <a16:creationId xmlns:a16="http://schemas.microsoft.com/office/drawing/2014/main" id="{10A8ED45-57CA-694C-058E-70BE5C3CE3E3}"/>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8" name="Billedforklaring: streg 17">
                <a:extLst>
                  <a:ext uri="{FF2B5EF4-FFF2-40B4-BE49-F238E27FC236}">
                    <a16:creationId xmlns:a16="http://schemas.microsoft.com/office/drawing/2014/main" id="{A2A17D11-5214-2F56-577A-A8F185A499CF}"/>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9" name="Billedforklaring: streg 18">
                <a:extLst>
                  <a:ext uri="{FF2B5EF4-FFF2-40B4-BE49-F238E27FC236}">
                    <a16:creationId xmlns:a16="http://schemas.microsoft.com/office/drawing/2014/main" id="{11B84A47-884D-50D5-C9F5-CCF0BEED13F7}"/>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20" name="Tekstfelt 19">
                <a:extLst>
                  <a:ext uri="{FF2B5EF4-FFF2-40B4-BE49-F238E27FC236}">
                    <a16:creationId xmlns:a16="http://schemas.microsoft.com/office/drawing/2014/main" id="{3FD9FDB8-17CA-DE5C-C17D-713FBB2FF9F5}"/>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3" name="Tekstfelt 12">
              <a:extLst>
                <a:ext uri="{FF2B5EF4-FFF2-40B4-BE49-F238E27FC236}">
                  <a16:creationId xmlns:a16="http://schemas.microsoft.com/office/drawing/2014/main" id="{9F514A5B-A8DA-2E93-7A58-A59EEAB9A53A}"/>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1" name="Grafik 20" descr="Dans med massiv udfyldning">
            <a:extLst>
              <a:ext uri="{FF2B5EF4-FFF2-40B4-BE49-F238E27FC236}">
                <a16:creationId xmlns:a16="http://schemas.microsoft.com/office/drawing/2014/main" id="{0B39EF0C-4B04-859B-E6F9-1095FA3C9F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767" y="5964718"/>
            <a:ext cx="604029" cy="604029"/>
          </a:xfrm>
          <a:prstGeom prst="rect">
            <a:avLst/>
          </a:prstGeom>
        </p:spPr>
      </p:pic>
    </p:spTree>
    <p:extLst>
      <p:ext uri="{BB962C8B-B14F-4D97-AF65-F5344CB8AC3E}">
        <p14:creationId xmlns:p14="http://schemas.microsoft.com/office/powerpoint/2010/main" val="1221418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312887-DDE6-AEAC-A913-E32A709C6E51}"/>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CB6F212A-845A-05F3-6E6B-72C72F53EA74}"/>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2C850C65-5C15-0729-E64C-34120A81D9D1}"/>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0062970A-0055-F1A6-91F6-817A128175F6}"/>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D67B27F9-5721-E5F2-D852-1F317AD2E3E9}"/>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E2EB4E9B-61E7-31CE-95F0-CBB0105205A1}"/>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39E386C9-9D28-F0D5-2525-E48BABCD2BA8}"/>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E2DF2E24-F09B-8C93-D384-FBF804ECD5F1}"/>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0B555A2F-4206-EA10-E301-91854F2F9734}"/>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1ABE4EB9-29AB-7E79-75E7-DBDB0AFFEBA1}"/>
              </a:ext>
            </a:extLst>
          </p:cNvPr>
          <p:cNvSpPr txBox="1"/>
          <p:nvPr/>
        </p:nvSpPr>
        <p:spPr>
          <a:xfrm>
            <a:off x="506185" y="1589314"/>
            <a:ext cx="11397343" cy="2976008"/>
          </a:xfrm>
          <a:prstGeom prst="rect">
            <a:avLst/>
          </a:prstGeom>
          <a:noFill/>
        </p:spPr>
        <p:txBody>
          <a:bodyPr wrap="square" rtlCol="0">
            <a:spAutoFit/>
          </a:bodyPr>
          <a:lstStyle/>
          <a:p>
            <a:pPr>
              <a:lnSpc>
                <a:spcPct val="150000"/>
              </a:lnSpc>
            </a:pPr>
            <a:r>
              <a:rPr lang="da-DK" sz="3200" b="1"/>
              <a:t>Dagens mål</a:t>
            </a:r>
            <a:endParaRPr lang="da-DK" sz="3200"/>
          </a:p>
          <a:p>
            <a:pPr marL="457200" indent="-457200">
              <a:lnSpc>
                <a:spcPct val="150000"/>
              </a:lnSpc>
              <a:buFont typeface="Arial" panose="020B0604020202020204" pitchFamily="34" charset="0"/>
              <a:buChar char="•"/>
            </a:pPr>
            <a:r>
              <a:rPr lang="da-DK" sz="3200"/>
              <a:t>Forstå centrale rettigheder og pligter i den danske Grundlov</a:t>
            </a:r>
          </a:p>
          <a:p>
            <a:pPr marL="457200" indent="-457200">
              <a:lnSpc>
                <a:spcPct val="150000"/>
              </a:lnSpc>
              <a:buFont typeface="Arial" panose="020B0604020202020204" pitchFamily="34" charset="0"/>
              <a:buChar char="•"/>
            </a:pPr>
            <a:r>
              <a:rPr lang="da-DK" sz="3200"/>
              <a:t>Kunne anvende Grundloven på konkrete hverdagssituationer</a:t>
            </a:r>
          </a:p>
          <a:p>
            <a:pPr marL="457200" indent="-457200">
              <a:lnSpc>
                <a:spcPct val="150000"/>
              </a:lnSpc>
              <a:buFont typeface="Arial" panose="020B0604020202020204" pitchFamily="34" charset="0"/>
              <a:buChar char="•"/>
            </a:pPr>
            <a:r>
              <a:rPr lang="da-DK" sz="3200"/>
              <a:t>Øve argumentation, samarbejde og kritisk tænkning</a:t>
            </a:r>
          </a:p>
        </p:txBody>
      </p:sp>
      <p:grpSp>
        <p:nvGrpSpPr>
          <p:cNvPr id="3" name="Gruppe 2">
            <a:extLst>
              <a:ext uri="{FF2B5EF4-FFF2-40B4-BE49-F238E27FC236}">
                <a16:creationId xmlns:a16="http://schemas.microsoft.com/office/drawing/2014/main" id="{B7BD5E5C-0EB3-DC54-D048-3CA9827D1A40}"/>
              </a:ext>
            </a:extLst>
          </p:cNvPr>
          <p:cNvGrpSpPr/>
          <p:nvPr/>
        </p:nvGrpSpPr>
        <p:grpSpPr>
          <a:xfrm>
            <a:off x="1911432" y="5629539"/>
            <a:ext cx="11569534" cy="1044382"/>
            <a:chOff x="745177" y="5245775"/>
            <a:chExt cx="13897099" cy="1308758"/>
          </a:xfrm>
        </p:grpSpPr>
        <p:grpSp>
          <p:nvGrpSpPr>
            <p:cNvPr id="4" name="Gruppe 3">
              <a:extLst>
                <a:ext uri="{FF2B5EF4-FFF2-40B4-BE49-F238E27FC236}">
                  <a16:creationId xmlns:a16="http://schemas.microsoft.com/office/drawing/2014/main" id="{E844862A-8E8D-F6F7-4CA7-B9F47D85CF3A}"/>
                </a:ext>
              </a:extLst>
            </p:cNvPr>
            <p:cNvGrpSpPr/>
            <p:nvPr/>
          </p:nvGrpSpPr>
          <p:grpSpPr>
            <a:xfrm>
              <a:off x="745177" y="5245775"/>
              <a:ext cx="10362705" cy="1308758"/>
              <a:chOff x="745177" y="5245775"/>
              <a:chExt cx="10362705" cy="1308758"/>
            </a:xfrm>
          </p:grpSpPr>
          <p:cxnSp>
            <p:nvCxnSpPr>
              <p:cNvPr id="13" name="Lige forbindelse 12">
                <a:extLst>
                  <a:ext uri="{FF2B5EF4-FFF2-40B4-BE49-F238E27FC236}">
                    <a16:creationId xmlns:a16="http://schemas.microsoft.com/office/drawing/2014/main" id="{0634D4E4-693B-3FD9-BAF5-EA7FE2984947}"/>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5" name="Billedforklaring: streg 14">
                <a:extLst>
                  <a:ext uri="{FF2B5EF4-FFF2-40B4-BE49-F238E27FC236}">
                    <a16:creationId xmlns:a16="http://schemas.microsoft.com/office/drawing/2014/main" id="{9B95E64A-E96B-9C33-4337-4D05F16F8C67}"/>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6" name="Tekstfelt 15">
                <a:extLst>
                  <a:ext uri="{FF2B5EF4-FFF2-40B4-BE49-F238E27FC236}">
                    <a16:creationId xmlns:a16="http://schemas.microsoft.com/office/drawing/2014/main" id="{0F0DF365-7079-5ECA-6474-0B42B61D782F}"/>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7" name="Billedforklaring: streg 16">
                <a:extLst>
                  <a:ext uri="{FF2B5EF4-FFF2-40B4-BE49-F238E27FC236}">
                    <a16:creationId xmlns:a16="http://schemas.microsoft.com/office/drawing/2014/main" id="{CD736655-95A1-88B5-8EB8-E41D7785826F}"/>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8" name="Billedforklaring: streg 17">
                <a:extLst>
                  <a:ext uri="{FF2B5EF4-FFF2-40B4-BE49-F238E27FC236}">
                    <a16:creationId xmlns:a16="http://schemas.microsoft.com/office/drawing/2014/main" id="{1394EEC5-5D0F-385F-FF4D-6F14549687AB}"/>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19" name="Tekstfelt 18">
                <a:extLst>
                  <a:ext uri="{FF2B5EF4-FFF2-40B4-BE49-F238E27FC236}">
                    <a16:creationId xmlns:a16="http://schemas.microsoft.com/office/drawing/2014/main" id="{9DE730E1-3712-0CC3-54B9-5A09FB758917}"/>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2" name="Tekstfelt 11">
              <a:extLst>
                <a:ext uri="{FF2B5EF4-FFF2-40B4-BE49-F238E27FC236}">
                  <a16:creationId xmlns:a16="http://schemas.microsoft.com/office/drawing/2014/main" id="{0133DC1A-A6C5-3AD8-A848-2E785F27E431}"/>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0" name="Grafik 19" descr="Dans med massiv udfyldning">
            <a:extLst>
              <a:ext uri="{FF2B5EF4-FFF2-40B4-BE49-F238E27FC236}">
                <a16:creationId xmlns:a16="http://schemas.microsoft.com/office/drawing/2014/main" id="{7D0EDADD-AEC7-6537-82AE-00B74EB530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767" y="5964718"/>
            <a:ext cx="604029" cy="604029"/>
          </a:xfrm>
          <a:prstGeom prst="rect">
            <a:avLst/>
          </a:prstGeom>
        </p:spPr>
      </p:pic>
    </p:spTree>
    <p:extLst>
      <p:ext uri="{BB962C8B-B14F-4D97-AF65-F5344CB8AC3E}">
        <p14:creationId xmlns:p14="http://schemas.microsoft.com/office/powerpoint/2010/main" val="1877544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F45514-C0AC-5FD6-20C3-0636088ED40D}"/>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49B11D23-1E08-C573-70BB-E1802A22A7F8}"/>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50D5FDD5-DA10-78B0-CFFB-4FD974BD15A0}"/>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F0B41043-7CAA-4C2B-5A34-48A8994DD52E}"/>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8244EEE6-ADA0-72BA-2925-0544F33CA12B}"/>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154EF2DF-BB5B-5539-0061-A1CD31D03F5C}"/>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7341EC2D-460D-5BAE-F6DE-243FF7CA8F57}"/>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D96FEEC3-B945-A092-4D4C-7FBE4714C578}"/>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D49819DB-D8F9-3C7E-E387-253618FA12D7}"/>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839FF534-96E2-4B0D-5FD5-10DB5CCCA210}"/>
              </a:ext>
            </a:extLst>
          </p:cNvPr>
          <p:cNvSpPr txBox="1"/>
          <p:nvPr/>
        </p:nvSpPr>
        <p:spPr>
          <a:xfrm>
            <a:off x="506185" y="1589314"/>
            <a:ext cx="11397343" cy="3960893"/>
          </a:xfrm>
          <a:prstGeom prst="rect">
            <a:avLst/>
          </a:prstGeom>
          <a:noFill/>
        </p:spPr>
        <p:txBody>
          <a:bodyPr wrap="square" rtlCol="0">
            <a:spAutoFit/>
          </a:bodyPr>
          <a:lstStyle/>
          <a:p>
            <a:pPr>
              <a:lnSpc>
                <a:spcPct val="200000"/>
              </a:lnSpc>
            </a:pPr>
            <a:r>
              <a:rPr lang="da-DK" sz="3200" b="1"/>
              <a:t>Grundloven</a:t>
            </a:r>
          </a:p>
          <a:p>
            <a:r>
              <a:rPr lang="da-DK"/>
              <a:t>”I Danmark fejres Grundlovsdag 5. juni. På denne dato trådte den første grundlov i kraft i 1849, og grundloven har siden da fastlagt de overordnede spilleregler for demokrati og retsstat i Danmark. Grundloven bestemmer, hvem der kan lovgive, hvordan det foregår, og hvilke grænser, der gælder for lovens rækkevidde.</a:t>
            </a:r>
          </a:p>
          <a:p>
            <a:endParaRPr lang="da-DK"/>
          </a:p>
          <a:p>
            <a:r>
              <a:rPr lang="da-DK"/>
              <a:t>Nogle af de vigtigste bestemmelser i grundloven er om befolkningens frihedsrettigheder og om magtens tredeling i den lovgivende, udøvende og dømmende magt. Grundloven begrænser politikernes magt og sørger for, at de vigtigste spørgsmål i den demokratiske retsstat ikke kan bestemmes af et snævert flertal i Folketinget.” (Faktalink.dk)</a:t>
            </a:r>
          </a:p>
          <a:p>
            <a:pPr>
              <a:lnSpc>
                <a:spcPct val="150000"/>
              </a:lnSpc>
            </a:pPr>
            <a:endParaRPr lang="da-DK" sz="3200"/>
          </a:p>
        </p:txBody>
      </p:sp>
      <p:grpSp>
        <p:nvGrpSpPr>
          <p:cNvPr id="3" name="Gruppe 2">
            <a:extLst>
              <a:ext uri="{FF2B5EF4-FFF2-40B4-BE49-F238E27FC236}">
                <a16:creationId xmlns:a16="http://schemas.microsoft.com/office/drawing/2014/main" id="{E0A7A9B8-DCEB-14FD-BC92-4F66F762C6FF}"/>
              </a:ext>
            </a:extLst>
          </p:cNvPr>
          <p:cNvGrpSpPr/>
          <p:nvPr/>
        </p:nvGrpSpPr>
        <p:grpSpPr>
          <a:xfrm>
            <a:off x="1911432" y="5629539"/>
            <a:ext cx="11569534" cy="1044382"/>
            <a:chOff x="745177" y="5245775"/>
            <a:chExt cx="13897099" cy="1308758"/>
          </a:xfrm>
        </p:grpSpPr>
        <p:grpSp>
          <p:nvGrpSpPr>
            <p:cNvPr id="4" name="Gruppe 3">
              <a:extLst>
                <a:ext uri="{FF2B5EF4-FFF2-40B4-BE49-F238E27FC236}">
                  <a16:creationId xmlns:a16="http://schemas.microsoft.com/office/drawing/2014/main" id="{E0AEE1FB-32D1-CC33-D530-040DD5227524}"/>
                </a:ext>
              </a:extLst>
            </p:cNvPr>
            <p:cNvGrpSpPr/>
            <p:nvPr/>
          </p:nvGrpSpPr>
          <p:grpSpPr>
            <a:xfrm>
              <a:off x="745177" y="5245775"/>
              <a:ext cx="10362705" cy="1308758"/>
              <a:chOff x="745177" y="5245775"/>
              <a:chExt cx="10362705" cy="1308758"/>
            </a:xfrm>
          </p:grpSpPr>
          <p:cxnSp>
            <p:nvCxnSpPr>
              <p:cNvPr id="13" name="Lige forbindelse 12">
                <a:extLst>
                  <a:ext uri="{FF2B5EF4-FFF2-40B4-BE49-F238E27FC236}">
                    <a16:creationId xmlns:a16="http://schemas.microsoft.com/office/drawing/2014/main" id="{87705F87-EB92-B3E2-9269-99E02C9B26EF}"/>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5" name="Billedforklaring: streg 14">
                <a:extLst>
                  <a:ext uri="{FF2B5EF4-FFF2-40B4-BE49-F238E27FC236}">
                    <a16:creationId xmlns:a16="http://schemas.microsoft.com/office/drawing/2014/main" id="{976C67C1-F2DB-A135-89D2-4EB063B75820}"/>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6" name="Tekstfelt 15">
                <a:extLst>
                  <a:ext uri="{FF2B5EF4-FFF2-40B4-BE49-F238E27FC236}">
                    <a16:creationId xmlns:a16="http://schemas.microsoft.com/office/drawing/2014/main" id="{2DF0360B-7EFC-820B-A18A-6E030DB0F46A}"/>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7" name="Billedforklaring: streg 16">
                <a:extLst>
                  <a:ext uri="{FF2B5EF4-FFF2-40B4-BE49-F238E27FC236}">
                    <a16:creationId xmlns:a16="http://schemas.microsoft.com/office/drawing/2014/main" id="{78FDFCBC-7CC5-2452-89B3-FB3EE6E2CCE4}"/>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8" name="Billedforklaring: streg 17">
                <a:extLst>
                  <a:ext uri="{FF2B5EF4-FFF2-40B4-BE49-F238E27FC236}">
                    <a16:creationId xmlns:a16="http://schemas.microsoft.com/office/drawing/2014/main" id="{39D66498-8DC5-DB3D-4BA1-449E0BEC6520}"/>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19" name="Tekstfelt 18">
                <a:extLst>
                  <a:ext uri="{FF2B5EF4-FFF2-40B4-BE49-F238E27FC236}">
                    <a16:creationId xmlns:a16="http://schemas.microsoft.com/office/drawing/2014/main" id="{5B7C0160-63AD-116E-D90C-65F48033923C}"/>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2" name="Tekstfelt 11">
              <a:extLst>
                <a:ext uri="{FF2B5EF4-FFF2-40B4-BE49-F238E27FC236}">
                  <a16:creationId xmlns:a16="http://schemas.microsoft.com/office/drawing/2014/main" id="{A0FE7259-CD07-B415-1BD1-8B88126E196B}"/>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0" name="Grafik 19" descr="Dans med massiv udfyldning">
            <a:extLst>
              <a:ext uri="{FF2B5EF4-FFF2-40B4-BE49-F238E27FC236}">
                <a16:creationId xmlns:a16="http://schemas.microsoft.com/office/drawing/2014/main" id="{4D051CB0-1E48-9C71-63E9-A0B0E8D0F1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767" y="5964718"/>
            <a:ext cx="604029" cy="604029"/>
          </a:xfrm>
          <a:prstGeom prst="rect">
            <a:avLst/>
          </a:prstGeom>
        </p:spPr>
      </p:pic>
    </p:spTree>
    <p:extLst>
      <p:ext uri="{BB962C8B-B14F-4D97-AF65-F5344CB8AC3E}">
        <p14:creationId xmlns:p14="http://schemas.microsoft.com/office/powerpoint/2010/main" val="3074762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AC48E9-7087-4FC5-BB16-0D1861C93116}"/>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584D93C5-B9E3-531F-0A6C-6FEFF3C47748}"/>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F1D0AAFF-FAEE-78C8-13F6-ED3B600AD598}"/>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3C177967-7936-45C5-89F4-7F3C663C5781}"/>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755371F5-40C1-5135-33B9-E30633395333}"/>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A83B59F2-7CE9-F0CA-A581-D4633E643A37}"/>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93DF93B4-BAE2-FFDB-213D-4A22F4857E7A}"/>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EF04BC30-B0B9-E7B2-F500-D528CA56CBD9}"/>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492ED3B5-9DE7-8E3F-6216-88923E918987}"/>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DFB7DA11-AEBA-2F90-802B-1776463C5609}"/>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1A9B9CCD-8F56-5640-6BA9-E872A5F26718}"/>
              </a:ext>
            </a:extLst>
          </p:cNvPr>
          <p:cNvSpPr txBox="1"/>
          <p:nvPr/>
        </p:nvSpPr>
        <p:spPr>
          <a:xfrm>
            <a:off x="272144" y="1348178"/>
            <a:ext cx="11919856" cy="1415772"/>
          </a:xfrm>
          <a:prstGeom prst="rect">
            <a:avLst/>
          </a:prstGeom>
          <a:noFill/>
        </p:spPr>
        <p:txBody>
          <a:bodyPr wrap="square" rtlCol="0">
            <a:spAutoFit/>
          </a:bodyPr>
          <a:lstStyle/>
          <a:p>
            <a:r>
              <a:rPr lang="da-DK" sz="3200"/>
              <a:t>Kickoff – “Sandt eller falsk?” </a:t>
            </a:r>
          </a:p>
          <a:p>
            <a:endParaRPr lang="da-DK"/>
          </a:p>
          <a:p>
            <a:endParaRPr lang="da-DK"/>
          </a:p>
          <a:p>
            <a:r>
              <a:rPr lang="da-DK"/>
              <a:t> </a:t>
            </a:r>
          </a:p>
        </p:txBody>
      </p:sp>
      <p:sp>
        <p:nvSpPr>
          <p:cNvPr id="12" name="Rectangle 1">
            <a:extLst>
              <a:ext uri="{FF2B5EF4-FFF2-40B4-BE49-F238E27FC236}">
                <a16:creationId xmlns:a16="http://schemas.microsoft.com/office/drawing/2014/main" id="{5412D8EC-483D-9FA2-E7DF-F7EAE9B34628}"/>
              </a:ext>
            </a:extLst>
          </p:cNvPr>
          <p:cNvSpPr>
            <a:spLocks noChangeArrowheads="1"/>
          </p:cNvSpPr>
          <p:nvPr/>
        </p:nvSpPr>
        <p:spPr bwMode="auto">
          <a:xfrm>
            <a:off x="272144" y="2188343"/>
            <a:ext cx="11919856" cy="333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200000"/>
              </a:lnSpc>
              <a:spcBef>
                <a:spcPct val="0"/>
              </a:spcBef>
              <a:spcAft>
                <a:spcPct val="0"/>
              </a:spcAft>
              <a:buClrTx/>
              <a:buSzTx/>
              <a:tabLst/>
            </a:pPr>
            <a:r>
              <a:rPr kumimoji="0" lang="da-DK" altLang="da-DK" b="1" i="0" u="none" strike="noStrike" cap="none" normalizeH="0" baseline="0">
                <a:ln>
                  <a:noFill/>
                </a:ln>
                <a:solidFill>
                  <a:schemeClr val="tx1"/>
                </a:solidFill>
                <a:effectLst/>
                <a:latin typeface="Arial" panose="020B0604020202020204" pitchFamily="34" charset="0"/>
              </a:rPr>
              <a:t>Rejs jer op. Der kommer nu 4 sandt/falsk. </a:t>
            </a:r>
          </a:p>
          <a:p>
            <a:pPr marR="0" lvl="0" algn="l" defTabSz="914400" rtl="0" eaLnBrk="0" fontAlgn="base" latinLnBrk="0" hangingPunct="0">
              <a:lnSpc>
                <a:spcPct val="200000"/>
              </a:lnSpc>
              <a:spcBef>
                <a:spcPct val="0"/>
              </a:spcBef>
              <a:spcAft>
                <a:spcPct val="0"/>
              </a:spcAft>
              <a:buClrTx/>
              <a:buSzTx/>
              <a:tabLst/>
            </a:pPr>
            <a:r>
              <a:rPr kumimoji="0" lang="da-DK" altLang="da-DK" b="0" i="0" u="none" strike="noStrike" cap="none" normalizeH="0" baseline="0">
                <a:ln>
                  <a:noFill/>
                </a:ln>
                <a:solidFill>
                  <a:schemeClr val="tx1"/>
                </a:solidFill>
                <a:effectLst/>
                <a:latin typeface="Arial" panose="020B0604020202020204" pitchFamily="34" charset="0"/>
              </a:rPr>
              <a:t>Løft jeres højre arm, hvis i tror det er sandt og venstre arm hvis i tror der falsk </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da-DK" altLang="da-DK" b="0" i="0" u="none" strike="noStrike" cap="none" normalizeH="0" baseline="0">
                <a:ln>
                  <a:noFill/>
                </a:ln>
                <a:solidFill>
                  <a:schemeClr val="tx1"/>
                </a:solidFill>
                <a:effectLst/>
                <a:latin typeface="Arial" panose="020B0604020202020204" pitchFamily="34" charset="0"/>
              </a:rPr>
              <a:t>Man må sige alt i Danmark uden konsekvenser</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da-DK" altLang="da-DK" b="0" i="0" u="none" strike="noStrike" cap="none" normalizeH="0" baseline="0">
                <a:ln>
                  <a:noFill/>
                </a:ln>
                <a:solidFill>
                  <a:schemeClr val="tx1"/>
                </a:solidFill>
                <a:effectLst/>
                <a:latin typeface="Arial" panose="020B0604020202020204" pitchFamily="34" charset="0"/>
              </a:rPr>
              <a:t>Man må kritisere regeringen offentligt </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da-DK" altLang="da-DK" b="0" i="0" u="none" strike="noStrike" cap="none" normalizeH="0" baseline="0">
                <a:ln>
                  <a:noFill/>
                </a:ln>
                <a:solidFill>
                  <a:schemeClr val="tx1"/>
                </a:solidFill>
                <a:effectLst/>
                <a:latin typeface="Arial" panose="020B0604020202020204" pitchFamily="34" charset="0"/>
              </a:rPr>
              <a:t>Staten må lukke en avis </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da-DK" altLang="da-DK" b="0" i="0" u="none" strike="noStrike" cap="none" normalizeH="0" baseline="0">
                <a:ln>
                  <a:noFill/>
                </a:ln>
                <a:solidFill>
                  <a:schemeClr val="tx1"/>
                </a:solidFill>
                <a:effectLst/>
                <a:latin typeface="Arial" panose="020B0604020202020204" pitchFamily="34" charset="0"/>
              </a:rPr>
              <a:t>Man har religionsfrihed i Danmark </a:t>
            </a:r>
          </a:p>
        </p:txBody>
      </p:sp>
    </p:spTree>
    <p:extLst>
      <p:ext uri="{BB962C8B-B14F-4D97-AF65-F5344CB8AC3E}">
        <p14:creationId xmlns:p14="http://schemas.microsoft.com/office/powerpoint/2010/main" val="4201881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1000"/>
                                        <p:tgtEl>
                                          <p:spTgt spid="12">
                                            <p:txEl>
                                              <p:pRg st="2" end="2"/>
                                            </p:txEl>
                                          </p:spTgt>
                                        </p:tgtEl>
                                      </p:cBhvr>
                                    </p:animEffect>
                                    <p:anim calcmode="lin" valueType="num">
                                      <p:cBhvr>
                                        <p:cTn id="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xEl>
                                              <p:pRg st="3" end="3"/>
                                            </p:txEl>
                                          </p:spTgt>
                                        </p:tgtEl>
                                        <p:attrNameLst>
                                          <p:attrName>style.visibility</p:attrName>
                                        </p:attrNameLst>
                                      </p:cBhvr>
                                      <p:to>
                                        <p:strVal val="visible"/>
                                      </p:to>
                                    </p:set>
                                    <p:animEffect transition="in" filter="fade">
                                      <p:cBhvr>
                                        <p:cTn id="14" dur="500"/>
                                        <p:tgtEl>
                                          <p:spTgt spid="12">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barn(inVertical)">
                                      <p:cBhvr>
                                        <p:cTn id="19" dur="500"/>
                                        <p:tgtEl>
                                          <p:spTgt spid="1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C10348-3ECC-FF0A-1CA6-152C3E08B216}"/>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894EAB66-C17E-92B9-638F-D93174932EA0}"/>
              </a:ext>
            </a:extLst>
          </p:cNvPr>
          <p:cNvGrpSpPr/>
          <p:nvPr/>
        </p:nvGrpSpPr>
        <p:grpSpPr>
          <a:xfrm>
            <a:off x="-1959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77986AE3-BE44-2943-B703-E549FFF11E88}"/>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A92AAC97-FEBB-78EC-5690-E88CAB82F3E6}"/>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6C40231A-A15C-0101-6434-8309D10ADF2C}"/>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5C4859D0-F8F6-9C47-7EBB-7A6694CD84B9}"/>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9129837E-D5F8-8214-86FA-DD8114313EAA}"/>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1BB94239-0510-F79A-4EB7-F49EAD13E59A}"/>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19FB9CB8-5BD0-4051-27C8-0BE3054CEB74}"/>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F180CB85-6C4B-97AE-1D4B-0E7AA665A306}"/>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a-DK" b="1" dirty="0"/>
              <a:t>Bilag 5:</a:t>
            </a:r>
            <a:r>
              <a:rPr lang="da-DK" dirty="0"/>
              <a:t> Opgaveark</a:t>
            </a:r>
          </a:p>
        </p:txBody>
      </p:sp>
      <p:sp>
        <p:nvSpPr>
          <p:cNvPr id="3" name="Tekstfelt 2">
            <a:extLst>
              <a:ext uri="{FF2B5EF4-FFF2-40B4-BE49-F238E27FC236}">
                <a16:creationId xmlns:a16="http://schemas.microsoft.com/office/drawing/2014/main" id="{39B9C168-A788-6246-2081-6C319DD3CD9E}"/>
              </a:ext>
            </a:extLst>
          </p:cNvPr>
          <p:cNvSpPr txBox="1"/>
          <p:nvPr/>
        </p:nvSpPr>
        <p:spPr>
          <a:xfrm>
            <a:off x="272144" y="1203962"/>
            <a:ext cx="11919856" cy="1415772"/>
          </a:xfrm>
          <a:prstGeom prst="rect">
            <a:avLst/>
          </a:prstGeom>
          <a:noFill/>
        </p:spPr>
        <p:txBody>
          <a:bodyPr wrap="square" rtlCol="0">
            <a:spAutoFit/>
          </a:bodyPr>
          <a:lstStyle/>
          <a:p>
            <a:r>
              <a:rPr lang="da-DK" sz="3200"/>
              <a:t>Video og spørgsmål</a:t>
            </a:r>
          </a:p>
          <a:p>
            <a:endParaRPr lang="da-DK"/>
          </a:p>
          <a:p>
            <a:endParaRPr lang="da-DK"/>
          </a:p>
          <a:p>
            <a:r>
              <a:rPr lang="da-DK"/>
              <a:t> </a:t>
            </a:r>
          </a:p>
        </p:txBody>
      </p:sp>
      <p:sp>
        <p:nvSpPr>
          <p:cNvPr id="12" name="Rectangle 1">
            <a:extLst>
              <a:ext uri="{FF2B5EF4-FFF2-40B4-BE49-F238E27FC236}">
                <a16:creationId xmlns:a16="http://schemas.microsoft.com/office/drawing/2014/main" id="{9F14FB63-6A7E-0F59-BED9-CD744231A741}"/>
              </a:ext>
            </a:extLst>
          </p:cNvPr>
          <p:cNvSpPr>
            <a:spLocks noChangeArrowheads="1"/>
          </p:cNvSpPr>
          <p:nvPr/>
        </p:nvSpPr>
        <p:spPr bwMode="auto">
          <a:xfrm>
            <a:off x="272142" y="1704510"/>
            <a:ext cx="11919855"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da-DK" dirty="0">
                <a:latin typeface="Arial" panose="020B0604020202020204" pitchFamily="34" charset="0"/>
                <a:cs typeface="Arial" panose="020B0604020202020204" pitchFamily="34" charset="0"/>
              </a:rPr>
              <a:t>Se videoen, alene eller i lille gruppe: </a:t>
            </a:r>
            <a:r>
              <a:rPr lang="da-DK" dirty="0">
                <a:latin typeface="Arial" panose="020B0604020202020204" pitchFamily="34" charset="0"/>
                <a:cs typeface="Arial" panose="020B0604020202020204" pitchFamily="34" charset="0"/>
                <a:hlinkClick r:id="rId3"/>
              </a:rPr>
              <a:t>Blev Danmark egentlig demokratisk med vedtagelsen af Grundloven i 1849?</a:t>
            </a:r>
            <a:r>
              <a:rPr lang="da-DK" dirty="0">
                <a:latin typeface="Arial" panose="020B0604020202020204" pitchFamily="34" charset="0"/>
                <a:cs typeface="Arial" panose="020B0604020202020204" pitchFamily="34" charset="0"/>
              </a:rPr>
              <a:t> (6 min)</a:t>
            </a:r>
            <a:endParaRPr kumimoji="0" lang="da-DK" altLang="da-DK"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a:endParaRPr lang="da-DK" dirty="0">
              <a:latin typeface="Arial" panose="020B0604020202020204" pitchFamily="34" charset="0"/>
              <a:cs typeface="Arial" panose="020B0604020202020204" pitchFamily="34" charset="0"/>
            </a:endParaRPr>
          </a:p>
          <a:p>
            <a:pPr lvl="0"/>
            <a:r>
              <a:rPr lang="da-DK" b="1" dirty="0">
                <a:latin typeface="Arial" panose="020B0604020202020204" pitchFamily="34" charset="0"/>
                <a:cs typeface="Arial" panose="020B0604020202020204" pitchFamily="34" charset="0"/>
              </a:rPr>
              <a:t>Besvar følgende spørgsmål på jeres PC</a:t>
            </a:r>
          </a:p>
          <a:p>
            <a:pPr marL="342900" lvl="0" indent="-342900">
              <a:buFont typeface="+mj-lt"/>
              <a:buAutoNum type="arabicPeriod"/>
            </a:pPr>
            <a:r>
              <a:rPr lang="da-DK" dirty="0">
                <a:latin typeface="Arial" panose="020B0604020202020204" pitchFamily="34" charset="0"/>
                <a:cs typeface="Arial" panose="020B0604020202020204" pitchFamily="34" charset="0"/>
              </a:rPr>
              <a:t>Hvad blev ændret i Danmarks styreform med Junigrundloven af 1849?</a:t>
            </a:r>
          </a:p>
          <a:p>
            <a:pPr marL="342900" lvl="0" indent="-342900">
              <a:buFont typeface="+mj-lt"/>
              <a:buAutoNum type="arabicPeriod"/>
            </a:pPr>
            <a:endParaRPr lang="da-DK" dirty="0">
              <a:latin typeface="Arial" panose="020B0604020202020204" pitchFamily="34" charset="0"/>
              <a:cs typeface="Arial" panose="020B0604020202020204" pitchFamily="34" charset="0"/>
            </a:endParaRPr>
          </a:p>
          <a:p>
            <a:pPr marL="342900" lvl="0" indent="-342900">
              <a:buFont typeface="+mj-lt"/>
              <a:buAutoNum type="arabicPeriod"/>
            </a:pPr>
            <a:r>
              <a:rPr lang="da-DK" dirty="0">
                <a:latin typeface="Arial" panose="020B0604020202020204" pitchFamily="34" charset="0"/>
                <a:cs typeface="Arial" panose="020B0604020202020204" pitchFamily="34" charset="0"/>
              </a:rPr>
              <a:t>Hvilke demokratiske rettigheder og friheder blev indført eller styrket med Grundloven i 1849?</a:t>
            </a:r>
          </a:p>
          <a:p>
            <a:pPr marL="342900" lvl="0" indent="-342900">
              <a:buFont typeface="+mj-lt"/>
              <a:buAutoNum type="arabicPeriod"/>
            </a:pPr>
            <a:endParaRPr lang="da-DK" dirty="0">
              <a:latin typeface="Arial" panose="020B0604020202020204" pitchFamily="34" charset="0"/>
              <a:cs typeface="Arial" panose="020B0604020202020204" pitchFamily="34" charset="0"/>
            </a:endParaRPr>
          </a:p>
          <a:p>
            <a:pPr marL="342900" lvl="0" indent="-342900">
              <a:buFont typeface="+mj-lt"/>
              <a:buAutoNum type="arabicPeriod"/>
            </a:pPr>
            <a:r>
              <a:rPr lang="da-DK" dirty="0">
                <a:latin typeface="Arial" panose="020B0604020202020204" pitchFamily="34" charset="0"/>
                <a:cs typeface="Arial" panose="020B0604020202020204" pitchFamily="34" charset="0"/>
              </a:rPr>
              <a:t>Hvem havde stemmeret ved grundlovens indførelse i 1849, og hvem var udelukket fra at stemme? Hvor stor en del af danskerne måtte stemme?</a:t>
            </a:r>
          </a:p>
          <a:p>
            <a:pPr marL="342900" lvl="0" indent="-342900">
              <a:buFont typeface="+mj-lt"/>
              <a:buAutoNum type="arabicPeriod"/>
            </a:pPr>
            <a:endParaRPr lang="da-DK" dirty="0">
              <a:latin typeface="Arial" panose="020B0604020202020204" pitchFamily="34" charset="0"/>
              <a:cs typeface="Arial" panose="020B0604020202020204" pitchFamily="34" charset="0"/>
            </a:endParaRPr>
          </a:p>
          <a:p>
            <a:pPr marL="342900" lvl="0" indent="-342900">
              <a:buFont typeface="+mj-lt"/>
              <a:buAutoNum type="arabicPeriod"/>
            </a:pPr>
            <a:r>
              <a:rPr lang="da-DK" dirty="0">
                <a:latin typeface="Arial" panose="020B0604020202020204" pitchFamily="34" charset="0"/>
                <a:cs typeface="Arial" panose="020B0604020202020204" pitchFamily="34" charset="0"/>
              </a:rPr>
              <a:t>Hvorfor kan man argumentere for, at Danmark </a:t>
            </a:r>
            <a:r>
              <a:rPr lang="da-DK" i="1" dirty="0">
                <a:latin typeface="Arial" panose="020B0604020202020204" pitchFamily="34" charset="0"/>
                <a:cs typeface="Arial" panose="020B0604020202020204" pitchFamily="34" charset="0"/>
              </a:rPr>
              <a:t>ikke</a:t>
            </a:r>
            <a:r>
              <a:rPr lang="da-DK" dirty="0">
                <a:latin typeface="Arial" panose="020B0604020202020204" pitchFamily="34" charset="0"/>
                <a:cs typeface="Arial" panose="020B0604020202020204" pitchFamily="34" charset="0"/>
              </a:rPr>
              <a:t> blev fuldt demokratisk med vedtagelsen af Grundloven i 1849?</a:t>
            </a:r>
          </a:p>
          <a:p>
            <a:pPr marL="342900" lvl="0" indent="-342900">
              <a:buFont typeface="+mj-lt"/>
              <a:buAutoNum type="arabicPeriod"/>
            </a:pPr>
            <a:endParaRPr lang="da-DK" dirty="0">
              <a:latin typeface="Arial" panose="020B0604020202020204" pitchFamily="34" charset="0"/>
              <a:cs typeface="Arial" panose="020B0604020202020204" pitchFamily="34" charset="0"/>
            </a:endParaRPr>
          </a:p>
          <a:p>
            <a:pPr marL="342900" lvl="0" indent="-342900">
              <a:buFont typeface="+mj-lt"/>
              <a:buAutoNum type="arabicPeriod"/>
            </a:pPr>
            <a:r>
              <a:rPr lang="da-DK" dirty="0">
                <a:latin typeface="Arial" panose="020B0604020202020204" pitchFamily="34" charset="0"/>
                <a:cs typeface="Arial" panose="020B0604020202020204" pitchFamily="34" charset="0"/>
              </a:rPr>
              <a:t>Hvorfor argumenteres det i videoen at Kongen var villig til at lytte og gøre som Lehmann og andre ønskede?</a:t>
            </a:r>
          </a:p>
          <a:p>
            <a:pPr marL="285750" lvl="0" indent="-285750" eaLnBrk="0" fontAlgn="base" hangingPunct="0">
              <a:spcBef>
                <a:spcPct val="0"/>
              </a:spcBef>
              <a:spcAft>
                <a:spcPct val="0"/>
              </a:spcAft>
              <a:buFont typeface="Arial" panose="020B0604020202020204" pitchFamily="34" charset="0"/>
              <a:buChar char="•"/>
            </a:pPr>
            <a:endParaRPr kumimoji="0" lang="da-DK" altLang="da-DK" sz="16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7973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BC191A5-C03A-232F-5A80-1BEE1F58C617}"/>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3BCD68C8-3CA0-D2B0-9F7D-3A3084270B0F}"/>
              </a:ext>
            </a:extLst>
          </p:cNvPr>
          <p:cNvGrpSpPr/>
          <p:nvPr/>
        </p:nvGrpSpPr>
        <p:grpSpPr>
          <a:xfrm>
            <a:off x="-119743" y="170960"/>
            <a:ext cx="12583886" cy="6687040"/>
            <a:chOff x="-119743" y="170960"/>
            <a:chExt cx="12583886" cy="6687040"/>
          </a:xfrm>
          <a:solidFill>
            <a:srgbClr val="FFCC66"/>
          </a:solidFill>
        </p:grpSpPr>
        <p:sp>
          <p:nvSpPr>
            <p:cNvPr id="11" name="Rektangel: afrundede hjørner 10">
              <a:extLst>
                <a:ext uri="{FF2B5EF4-FFF2-40B4-BE49-F238E27FC236}">
                  <a16:creationId xmlns:a16="http://schemas.microsoft.com/office/drawing/2014/main" id="{F3A3C168-CF89-C06E-9725-7E77BC2CF4E0}"/>
                </a:ext>
              </a:extLst>
            </p:cNvPr>
            <p:cNvSpPr/>
            <p:nvPr/>
          </p:nvSpPr>
          <p:spPr>
            <a:xfrm>
              <a:off x="4940740" y="170960"/>
              <a:ext cx="136753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8E14DA4B-F0E0-3E9C-19A9-0554C9BD50D6}"/>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A1D4F7FD-8FE5-6AD8-8279-AAC9C4B8B90D}"/>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7D39CD49-A52F-E4AC-FE48-34EEE18EE318}"/>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8291F5DD-9BD4-D903-39B1-F2440DD40E30}"/>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19AA7CDF-0714-F3D9-E2C5-596719EB4289}"/>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BD675FFE-73AC-370D-8C84-3A0FF8211C95}"/>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pic>
        <p:nvPicPr>
          <p:cNvPr id="12" name="Billede 11" descr="Et billede, der indeholder tøj, Ansigt, person, Student/studerende&#10;&#10;Indhold genereret af kunstig intelligens kan være forkert.">
            <a:extLst>
              <a:ext uri="{FF2B5EF4-FFF2-40B4-BE49-F238E27FC236}">
                <a16:creationId xmlns:a16="http://schemas.microsoft.com/office/drawing/2014/main" id="{A032D6A7-45FC-23DA-C436-55771F2FEC6D}"/>
              </a:ext>
            </a:extLst>
          </p:cNvPr>
          <p:cNvPicPr>
            <a:picLocks noChangeAspect="1"/>
          </p:cNvPicPr>
          <p:nvPr/>
        </p:nvPicPr>
        <p:blipFill>
          <a:blip r:embed="rId2"/>
          <a:stretch>
            <a:fillRect/>
          </a:stretch>
        </p:blipFill>
        <p:spPr>
          <a:xfrm>
            <a:off x="2143497" y="1456644"/>
            <a:ext cx="7620000" cy="5076825"/>
          </a:xfrm>
          <a:prstGeom prst="rect">
            <a:avLst/>
          </a:prstGeom>
        </p:spPr>
      </p:pic>
    </p:spTree>
    <p:extLst>
      <p:ext uri="{BB962C8B-B14F-4D97-AF65-F5344CB8AC3E}">
        <p14:creationId xmlns:p14="http://schemas.microsoft.com/office/powerpoint/2010/main" val="3562924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2A86929-3CB2-F667-C230-69FBA12C9FFB}"/>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5517F3AD-E7D0-E528-A7BD-D14EE0FD3BEA}"/>
              </a:ext>
            </a:extLst>
          </p:cNvPr>
          <p:cNvGrpSpPr/>
          <p:nvPr/>
        </p:nvGrpSpPr>
        <p:grpSpPr>
          <a:xfrm>
            <a:off x="-119743" y="170960"/>
            <a:ext cx="12583886" cy="6687040"/>
            <a:chOff x="-119743" y="170960"/>
            <a:chExt cx="12583886" cy="6687040"/>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2C37B883-EC36-B612-81C0-6FA9A1A710CE}"/>
                </a:ext>
              </a:extLst>
            </p:cNvPr>
            <p:cNvSpPr/>
            <p:nvPr/>
          </p:nvSpPr>
          <p:spPr>
            <a:xfrm>
              <a:off x="6313619" y="170960"/>
              <a:ext cx="2732409"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FBF121A7-F9BF-B554-68E8-33C7332BDC39}"/>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CB28188E-0E6F-C1CC-B9BC-0F7A64A1774A}"/>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8B8D369B-6E95-8A8E-DA1E-7F2D858ED4B9}"/>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757A4C92-8482-4CBE-6BE7-F7A663DD3C55}"/>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18711D6B-706A-5D8E-32D7-02A9A7017D1A}"/>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53EB4464-A4B0-848F-DFEA-04783A37AB2C}"/>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Rektangel 2">
            <a:extLst>
              <a:ext uri="{FF2B5EF4-FFF2-40B4-BE49-F238E27FC236}">
                <a16:creationId xmlns:a16="http://schemas.microsoft.com/office/drawing/2014/main" id="{868DE9ED-97F9-491F-6039-FAA5A1C74D25}"/>
              </a:ext>
            </a:extLst>
          </p:cNvPr>
          <p:cNvSpPr/>
          <p:nvPr/>
        </p:nvSpPr>
        <p:spPr>
          <a:xfrm>
            <a:off x="-119743" y="5943600"/>
            <a:ext cx="12583886" cy="1034143"/>
          </a:xfrm>
          <a:prstGeom prst="rect">
            <a:avLst/>
          </a:prstGeom>
          <a:solidFill>
            <a:schemeClr val="accent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a-DK" b="1" dirty="0"/>
              <a:t>Bilag 6:</a:t>
            </a:r>
            <a:r>
              <a:rPr lang="da-DK" dirty="0"/>
              <a:t> Opgaveark</a:t>
            </a:r>
          </a:p>
        </p:txBody>
      </p:sp>
      <p:sp>
        <p:nvSpPr>
          <p:cNvPr id="14" name="Tekstfelt 13">
            <a:extLst>
              <a:ext uri="{FF2B5EF4-FFF2-40B4-BE49-F238E27FC236}">
                <a16:creationId xmlns:a16="http://schemas.microsoft.com/office/drawing/2014/main" id="{11B252F6-60E4-254F-999E-D7226CF69E50}"/>
              </a:ext>
            </a:extLst>
          </p:cNvPr>
          <p:cNvSpPr txBox="1"/>
          <p:nvPr/>
        </p:nvSpPr>
        <p:spPr>
          <a:xfrm>
            <a:off x="1030631" y="1536368"/>
            <a:ext cx="10497340" cy="4145815"/>
          </a:xfrm>
          <a:prstGeom prst="rect">
            <a:avLst/>
          </a:prstGeom>
          <a:noFill/>
        </p:spPr>
        <p:txBody>
          <a:bodyPr wrap="square">
            <a:spAutoFit/>
          </a:bodyPr>
          <a:lstStyle/>
          <a:p>
            <a:pPr>
              <a:buNone/>
            </a:pPr>
            <a:r>
              <a:rPr lang="da-DK" sz="3200" b="1">
                <a:solidFill>
                  <a:schemeClr val="accent6">
                    <a:lumMod val="75000"/>
                  </a:schemeClr>
                </a:solidFill>
              </a:rPr>
              <a:t>Grundlovs-battle – Dilemmaer </a:t>
            </a:r>
          </a:p>
          <a:p>
            <a:pPr>
              <a:buNone/>
            </a:pPr>
            <a:endParaRPr lang="da-DK" b="1"/>
          </a:p>
          <a:p>
            <a:pPr>
              <a:buNone/>
            </a:pPr>
            <a:endParaRPr lang="da-DK" b="1"/>
          </a:p>
          <a:p>
            <a:pPr>
              <a:buNone/>
            </a:pPr>
            <a:endParaRPr lang="da-DK" b="1"/>
          </a:p>
          <a:p>
            <a:pPr>
              <a:buNone/>
            </a:pPr>
            <a:r>
              <a:rPr lang="da-DK" b="1"/>
              <a:t>Sådan fungerer battlen:</a:t>
            </a:r>
          </a:p>
          <a:p>
            <a:pPr marL="285750" indent="-285750">
              <a:lnSpc>
                <a:spcPct val="150000"/>
              </a:lnSpc>
              <a:buFont typeface="Arial" panose="020B0604020202020204" pitchFamily="34" charset="0"/>
              <a:buChar char="•"/>
            </a:pPr>
            <a:r>
              <a:rPr lang="da-DK"/>
              <a:t>Klassen deles i </a:t>
            </a:r>
            <a:r>
              <a:rPr lang="da-DK" b="1"/>
              <a:t>2–4 hold</a:t>
            </a:r>
            <a:endParaRPr lang="da-DK"/>
          </a:p>
          <a:p>
            <a:pPr marL="285750" indent="-285750">
              <a:lnSpc>
                <a:spcPct val="150000"/>
              </a:lnSpc>
              <a:buFont typeface="Arial" panose="020B0604020202020204" pitchFamily="34" charset="0"/>
              <a:buChar char="•"/>
            </a:pPr>
            <a:r>
              <a:rPr lang="da-DK"/>
              <a:t>Hvert dilemma har to sider: </a:t>
            </a:r>
            <a:r>
              <a:rPr lang="da-DK" i="1"/>
              <a:t>Tilladt</a:t>
            </a:r>
            <a:r>
              <a:rPr lang="da-DK"/>
              <a:t> vs. </a:t>
            </a:r>
            <a:r>
              <a:rPr lang="da-DK" i="1"/>
              <a:t>Ikke tilladt</a:t>
            </a:r>
          </a:p>
          <a:p>
            <a:pPr marL="742950" lvl="1" indent="-285750">
              <a:lnSpc>
                <a:spcPct val="150000"/>
              </a:lnSpc>
              <a:buFont typeface="Arial" panose="020B0604020202020204" pitchFamily="34" charset="0"/>
              <a:buChar char="•"/>
            </a:pPr>
            <a:r>
              <a:rPr lang="da-DK" i="1"/>
              <a:t>Man kan enten vælge at lade eleverne selv vælge side eller forudbestemme ”side” .</a:t>
            </a:r>
            <a:endParaRPr lang="da-DK"/>
          </a:p>
          <a:p>
            <a:pPr marL="285750" indent="-285750">
              <a:lnSpc>
                <a:spcPct val="150000"/>
              </a:lnSpc>
              <a:buFont typeface="Arial" panose="020B0604020202020204" pitchFamily="34" charset="0"/>
              <a:buChar char="•"/>
            </a:pPr>
            <a:r>
              <a:rPr lang="da-DK"/>
              <a:t>Holdene får </a:t>
            </a:r>
            <a:r>
              <a:rPr lang="da-DK" b="1"/>
              <a:t>ca. 15 min forberedelse</a:t>
            </a:r>
            <a:endParaRPr lang="da-DK"/>
          </a:p>
          <a:p>
            <a:pPr marL="285750" indent="-285750">
              <a:lnSpc>
                <a:spcPct val="150000"/>
              </a:lnSpc>
              <a:buFont typeface="Arial" panose="020B0604020202020204" pitchFamily="34" charset="0"/>
              <a:buChar char="•"/>
            </a:pPr>
            <a:r>
              <a:rPr lang="da-DK" b="1"/>
              <a:t>1-2 min argumentation pr. hold</a:t>
            </a:r>
            <a:endParaRPr lang="da-DK"/>
          </a:p>
          <a:p>
            <a:pPr marL="285750" indent="-285750">
              <a:lnSpc>
                <a:spcPct val="150000"/>
              </a:lnSpc>
              <a:buFont typeface="Arial" panose="020B0604020202020204" pitchFamily="34" charset="0"/>
              <a:buChar char="•"/>
            </a:pPr>
            <a:r>
              <a:rPr lang="da-DK"/>
              <a:t>Læreren er dommer</a:t>
            </a:r>
          </a:p>
        </p:txBody>
      </p:sp>
    </p:spTree>
    <p:extLst>
      <p:ext uri="{BB962C8B-B14F-4D97-AF65-F5344CB8AC3E}">
        <p14:creationId xmlns:p14="http://schemas.microsoft.com/office/powerpoint/2010/main" val="3225179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081E8C1-59BA-113E-AB5F-10A22B0D768E}"/>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17E39F6D-E10E-67B1-DDF4-2F7A371AB49F}"/>
              </a:ext>
            </a:extLst>
          </p:cNvPr>
          <p:cNvGrpSpPr/>
          <p:nvPr/>
        </p:nvGrpSpPr>
        <p:grpSpPr>
          <a:xfrm>
            <a:off x="-119743" y="184079"/>
            <a:ext cx="12583886" cy="6673921"/>
            <a:chOff x="-119743" y="184079"/>
            <a:chExt cx="12583886" cy="6673921"/>
          </a:xfrm>
          <a:solidFill>
            <a:schemeClr val="accent1">
              <a:lumMod val="20000"/>
              <a:lumOff val="80000"/>
            </a:schemeClr>
          </a:solidFill>
        </p:grpSpPr>
        <p:sp>
          <p:nvSpPr>
            <p:cNvPr id="11" name="Rektangel: afrundede hjørner 10">
              <a:extLst>
                <a:ext uri="{FF2B5EF4-FFF2-40B4-BE49-F238E27FC236}">
                  <a16:creationId xmlns:a16="http://schemas.microsoft.com/office/drawing/2014/main" id="{3AEBAB22-FDEF-2682-DA00-6025D0FA766C}"/>
                </a:ext>
              </a:extLst>
            </p:cNvPr>
            <p:cNvSpPr/>
            <p:nvPr/>
          </p:nvSpPr>
          <p:spPr>
            <a:xfrm>
              <a:off x="9056911" y="184079"/>
              <a:ext cx="198839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sp>
          <p:nvSpPr>
            <p:cNvPr id="5" name="Rektangel 4">
              <a:extLst>
                <a:ext uri="{FF2B5EF4-FFF2-40B4-BE49-F238E27FC236}">
                  <a16:creationId xmlns:a16="http://schemas.microsoft.com/office/drawing/2014/main" id="{DBC8E4C6-FBF5-9C60-B5BC-311DCEF9AF5A}"/>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grpSp>
      <p:sp>
        <p:nvSpPr>
          <p:cNvPr id="6" name="Tekstfelt 5">
            <a:extLst>
              <a:ext uri="{FF2B5EF4-FFF2-40B4-BE49-F238E27FC236}">
                <a16:creationId xmlns:a16="http://schemas.microsoft.com/office/drawing/2014/main" id="{FB14BCEB-3A11-DF3E-E68C-C7F58F10B973}"/>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849A0268-578B-050A-4B2B-0DC809F1B0CA}"/>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013CAACF-53A9-751E-5524-75A23071A6EC}"/>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09A89240-B3BD-E6C0-DBF0-2D8B675EBD10}"/>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C6D4A33F-27C6-6E15-18D2-20D7BFF4A0CE}"/>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Tekstfelt 2">
            <a:extLst>
              <a:ext uri="{FF2B5EF4-FFF2-40B4-BE49-F238E27FC236}">
                <a16:creationId xmlns:a16="http://schemas.microsoft.com/office/drawing/2014/main" id="{DF440AAE-0782-3BF3-180E-B998A15FF301}"/>
              </a:ext>
            </a:extLst>
          </p:cNvPr>
          <p:cNvSpPr txBox="1"/>
          <p:nvPr/>
        </p:nvSpPr>
        <p:spPr>
          <a:xfrm>
            <a:off x="506185" y="1589314"/>
            <a:ext cx="11397343" cy="4154984"/>
          </a:xfrm>
          <a:prstGeom prst="rect">
            <a:avLst/>
          </a:prstGeom>
          <a:noFill/>
        </p:spPr>
        <p:txBody>
          <a:bodyPr wrap="square" rtlCol="0">
            <a:spAutoFit/>
          </a:bodyPr>
          <a:lstStyle/>
          <a:p>
            <a:r>
              <a:rPr lang="da-DK" sz="2400" b="1"/>
              <a:t>Dagens spørgsmål </a:t>
            </a:r>
          </a:p>
          <a:p>
            <a:r>
              <a:rPr lang="da-DK" sz="2400"/>
              <a:t>Hvad gik godt i dag?</a:t>
            </a:r>
          </a:p>
          <a:p>
            <a:endParaRPr lang="da-DK" sz="2400" b="1"/>
          </a:p>
          <a:p>
            <a:r>
              <a:rPr lang="da-DK" sz="2400" b="1"/>
              <a:t>Dagens spørgsmål </a:t>
            </a:r>
          </a:p>
          <a:p>
            <a:pPr marL="342900" indent="-342900">
              <a:buFont typeface="Arial" panose="020B0604020202020204" pitchFamily="34" charset="0"/>
              <a:buChar char="•"/>
            </a:pPr>
            <a:endParaRPr lang="da-DK" sz="2400" b="1"/>
          </a:p>
          <a:p>
            <a:pPr marL="342900" lvl="0" indent="-342900">
              <a:buFont typeface="Arial" panose="020B0604020202020204" pitchFamily="34" charset="0"/>
              <a:buChar char="•"/>
            </a:pPr>
            <a:r>
              <a:rPr lang="da-DK" sz="2400">
                <a:latin typeface="Arial" panose="020B0604020202020204" pitchFamily="34" charset="0"/>
                <a:cs typeface="Arial" panose="020B0604020202020204" pitchFamily="34" charset="0"/>
              </a:rPr>
              <a:t>Hvordan var det at arbejde aktivt med grundloven?</a:t>
            </a:r>
          </a:p>
          <a:p>
            <a:pPr marL="342900" lvl="0" indent="-342900">
              <a:buFont typeface="Arial" panose="020B0604020202020204" pitchFamily="34" charset="0"/>
              <a:buChar char="•"/>
            </a:pPr>
            <a:endParaRPr lang="da-DK" sz="240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da-DK" sz="2400">
                <a:latin typeface="Arial" panose="020B0604020202020204" pitchFamily="34" charset="0"/>
                <a:cs typeface="Arial" panose="020B0604020202020204" pitchFamily="34" charset="0"/>
              </a:rPr>
              <a:t>Hvorfor argumenteres det i videoen at Kongen var villig til at lytte og gøre som Lehmann og andre ønskede?</a:t>
            </a:r>
          </a:p>
          <a:p>
            <a:pPr marL="457200" indent="-457200">
              <a:buFont typeface="Arial" panose="020B0604020202020204" pitchFamily="34" charset="0"/>
              <a:buChar char="•"/>
            </a:pPr>
            <a:endParaRPr lang="da-DK" sz="2400"/>
          </a:p>
          <a:p>
            <a:pPr marL="342900" lvl="0" indent="-342900">
              <a:buFont typeface="Arial" panose="020B0604020202020204" pitchFamily="34" charset="0"/>
              <a:buChar char="•"/>
            </a:pPr>
            <a:r>
              <a:rPr lang="da-DK" sz="2400">
                <a:latin typeface="Arial" panose="020B0604020202020204" pitchFamily="34" charset="0"/>
                <a:cs typeface="Arial" panose="020B0604020202020204" pitchFamily="34" charset="0"/>
              </a:rPr>
              <a:t>Hvad blev ændret i Danmarks styreform med Junigrundloven af 1849?</a:t>
            </a:r>
          </a:p>
        </p:txBody>
      </p:sp>
    </p:spTree>
    <p:extLst>
      <p:ext uri="{BB962C8B-B14F-4D97-AF65-F5344CB8AC3E}">
        <p14:creationId xmlns:p14="http://schemas.microsoft.com/office/powerpoint/2010/main" val="3327822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a:extLst>
            <a:ext uri="{FF2B5EF4-FFF2-40B4-BE49-F238E27FC236}">
              <a16:creationId xmlns:a16="http://schemas.microsoft.com/office/drawing/2014/main" id="{78A28A57-F107-2A26-CACC-AE563EC63B3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0DE9B9-C3A5-79DD-CA3C-158DD6AE77EE}"/>
              </a:ext>
            </a:extLst>
          </p:cNvPr>
          <p:cNvSpPr>
            <a:spLocks noGrp="1"/>
          </p:cNvSpPr>
          <p:nvPr>
            <p:ph type="ctrTitle"/>
          </p:nvPr>
        </p:nvSpPr>
        <p:spPr>
          <a:xfrm>
            <a:off x="6194716" y="739978"/>
            <a:ext cx="5334930" cy="3004145"/>
          </a:xfrm>
        </p:spPr>
        <p:txBody>
          <a:bodyPr>
            <a:normAutofit/>
          </a:bodyPr>
          <a:lstStyle/>
          <a:p>
            <a:r>
              <a:rPr lang="da-DK"/>
              <a:t>Historie</a:t>
            </a:r>
          </a:p>
        </p:txBody>
      </p:sp>
      <p:sp>
        <p:nvSpPr>
          <p:cNvPr id="3" name="Undertitel 2">
            <a:extLst>
              <a:ext uri="{FF2B5EF4-FFF2-40B4-BE49-F238E27FC236}">
                <a16:creationId xmlns:a16="http://schemas.microsoft.com/office/drawing/2014/main" id="{11FF25D2-7549-90A5-A821-7D6B0911A42F}"/>
              </a:ext>
            </a:extLst>
          </p:cNvPr>
          <p:cNvSpPr>
            <a:spLocks noGrp="1"/>
          </p:cNvSpPr>
          <p:nvPr>
            <p:ph type="subTitle" idx="1"/>
          </p:nvPr>
        </p:nvSpPr>
        <p:spPr>
          <a:xfrm>
            <a:off x="6194715" y="3836197"/>
            <a:ext cx="5334931" cy="2189214"/>
          </a:xfrm>
        </p:spPr>
        <p:txBody>
          <a:bodyPr>
            <a:normAutofit/>
          </a:bodyPr>
          <a:lstStyle/>
          <a:p>
            <a:r>
              <a:rPr lang="da-DK" dirty="0"/>
              <a:t>U5 : Påskekrisen 1920</a:t>
            </a:r>
          </a:p>
        </p:txBody>
      </p:sp>
      <p:pic>
        <p:nvPicPr>
          <p:cNvPr id="8" name="Billede 7" descr="Et billede, der indeholder tøj, person, Ansigt, menneske&#10;&#10;AI-genereret indhold kan være ukorrekt.">
            <a:extLst>
              <a:ext uri="{FF2B5EF4-FFF2-40B4-BE49-F238E27FC236}">
                <a16:creationId xmlns:a16="http://schemas.microsoft.com/office/drawing/2014/main" id="{94A7CF7F-E91A-E2B7-F6C3-B011FA60E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746" y="0"/>
            <a:ext cx="4572000" cy="6858000"/>
          </a:xfrm>
          <a:prstGeom prst="rect">
            <a:avLst/>
          </a:prstGeom>
        </p:spPr>
      </p:pic>
      <p:sp>
        <p:nvSpPr>
          <p:cNvPr id="9" name="Taleboble: oval 8">
            <a:extLst>
              <a:ext uri="{FF2B5EF4-FFF2-40B4-BE49-F238E27FC236}">
                <a16:creationId xmlns:a16="http://schemas.microsoft.com/office/drawing/2014/main" id="{DEE5517D-C9F9-2FBB-4E3E-5591AEF143FF}"/>
              </a:ext>
            </a:extLst>
          </p:cNvPr>
          <p:cNvSpPr/>
          <p:nvPr/>
        </p:nvSpPr>
        <p:spPr>
          <a:xfrm>
            <a:off x="6775027" y="182805"/>
            <a:ext cx="3238501" cy="1735294"/>
          </a:xfrm>
          <a:prstGeom prst="wedgeEllipseCallout">
            <a:avLst>
              <a:gd name="adj1" fmla="val -102390"/>
              <a:gd name="adj2" fmla="val 63492"/>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ysClr val="windowText" lastClr="000000"/>
                </a:solidFill>
              </a:rPr>
              <a:t>Mens vi venter: </a:t>
            </a:r>
          </a:p>
          <a:p>
            <a:pPr algn="ctr"/>
            <a:r>
              <a:rPr lang="da-DK" dirty="0">
                <a:solidFill>
                  <a:sysClr val="windowText" lastClr="000000"/>
                </a:solidFill>
              </a:rPr>
              <a:t>Kan du finde nogle Ai fejl i billede?</a:t>
            </a:r>
          </a:p>
        </p:txBody>
      </p:sp>
      <p:pic>
        <p:nvPicPr>
          <p:cNvPr id="4" name="Picture 2" descr="Et billede, der indeholder tekst, Grafik, Font/skrifttype, grafisk design">
            <a:extLst>
              <a:ext uri="{FF2B5EF4-FFF2-40B4-BE49-F238E27FC236}">
                <a16:creationId xmlns:a16="http://schemas.microsoft.com/office/drawing/2014/main" id="{4494C77A-3A6F-DD8B-0B78-A1C31A538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1395" y="5334000"/>
            <a:ext cx="1891861" cy="1523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04FA1348-39E6-A6BC-B8C0-C992C269AB7F}"/>
              </a:ext>
            </a:extLst>
          </p:cNvPr>
          <p:cNvSpPr>
            <a:spLocks noChangeArrowheads="1"/>
          </p:cNvSpPr>
          <p:nvPr/>
        </p:nvSpPr>
        <p:spPr bwMode="auto">
          <a:xfrm>
            <a:off x="-30514" y="5353916"/>
            <a:ext cx="29951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1pPr>
            <a:lvl2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2pPr>
            <a:lvl3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3pPr>
            <a:lvl4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4pPr>
            <a:lvl5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5pPr>
            <a:lvl6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6pPr>
            <a:lvl7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7pPr>
            <a:lvl8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8pPr>
            <a:lvl9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060700" algn="ctr"/>
                <a:tab pos="6119813" algn="r"/>
              </a:tabLst>
            </a:pPr>
            <a:r>
              <a:rPr kumimoji="0" lang="da-DK" altLang="da-DK" b="0" i="0" u="none" strike="noStrike" cap="none" normalizeH="0" baseline="0" dirty="0">
                <a:ln>
                  <a:noFill/>
                </a:ln>
                <a:solidFill>
                  <a:schemeClr val="tx1"/>
                </a:solidFill>
                <a:effectLst/>
                <a:latin typeface="Arial" panose="020B0604020202020204" pitchFamily="34" charset="0"/>
                <a:ea typeface="Arial" panose="020B0604020202020204" pitchFamily="34" charset="0"/>
              </a:rPr>
              <a:t>             		 </a:t>
            </a:r>
            <a:r>
              <a:rPr kumimoji="0" lang="da-DK" altLang="da-DK" sz="1400" b="0" i="1" u="none" strike="noStrike" cap="none" normalizeH="0" baseline="0" dirty="0">
                <a:ln>
                  <a:noFill/>
                </a:ln>
                <a:solidFill>
                  <a:schemeClr val="tx1"/>
                </a:solidFill>
                <a:effectLst/>
                <a:latin typeface="Arial" panose="020B0604020202020204" pitchFamily="34" charset="0"/>
                <a:ea typeface="Arial" panose="020B0604020202020204" pitchFamily="34" charset="0"/>
              </a:rPr>
              <a:t>Fremtidensskoler.com		</a:t>
            </a:r>
            <a:endParaRPr kumimoji="0" lang="da-DK" altLang="da-DK"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838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3F3837-2EAA-4636-E1C9-158D3B553CA7}"/>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BC930AFD-F6E7-5FD6-EA14-6E7BD21E6EEB}"/>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CA6A7F6D-FB72-3359-1E2E-21F5C2C40E21}"/>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8ECF6F14-E7CF-9845-5A26-52C23B38CE9B}"/>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5B130447-2E3E-E679-1E77-B4F5748F0982}"/>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99DC10C9-A20A-0740-8A67-15E4452FE0C2}"/>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B8909AB2-3CDA-B666-2458-14BA0DBAA829}"/>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AADB70D7-1A64-52F1-2098-CD3B1F2E5334}"/>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92B914C7-7311-F69A-B7D7-1A688F273008}"/>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6EA87954-8758-8431-7E9D-989A44AFDE6B}"/>
              </a:ext>
            </a:extLst>
          </p:cNvPr>
          <p:cNvSpPr txBox="1"/>
          <p:nvPr/>
        </p:nvSpPr>
        <p:spPr>
          <a:xfrm>
            <a:off x="2360144" y="1085688"/>
            <a:ext cx="9648855" cy="4295278"/>
          </a:xfrm>
          <a:prstGeom prst="rect">
            <a:avLst/>
          </a:prstGeom>
          <a:noFill/>
        </p:spPr>
        <p:txBody>
          <a:bodyPr wrap="square" rtlCol="0">
            <a:spAutoFit/>
          </a:bodyPr>
          <a:lstStyle/>
          <a:p>
            <a:pPr>
              <a:lnSpc>
                <a:spcPct val="150000"/>
              </a:lnSpc>
            </a:pPr>
            <a:r>
              <a:rPr lang="da-DK" sz="4400" b="1" dirty="0"/>
              <a:t>Dagens plan</a:t>
            </a:r>
          </a:p>
          <a:p>
            <a:pPr marL="800100" lvl="1" indent="-342900">
              <a:lnSpc>
                <a:spcPct val="150000"/>
              </a:lnSpc>
              <a:buFont typeface="Arial" panose="020B0604020202020204" pitchFamily="34" charset="0"/>
              <a:buChar char="•"/>
            </a:pPr>
            <a:r>
              <a:rPr lang="da-DK" sz="2000" b="1" dirty="0"/>
              <a:t>Indledning</a:t>
            </a:r>
          </a:p>
          <a:p>
            <a:pPr marL="800100" lvl="1" indent="-342900">
              <a:lnSpc>
                <a:spcPct val="150000"/>
              </a:lnSpc>
              <a:buFont typeface="Arial" panose="020B0604020202020204" pitchFamily="34" charset="0"/>
              <a:buChar char="•"/>
            </a:pPr>
            <a:r>
              <a:rPr lang="da-DK" sz="2000" b="1" dirty="0"/>
              <a:t>Fokus arbejde</a:t>
            </a:r>
          </a:p>
          <a:p>
            <a:pPr marL="1257300" lvl="2" indent="-342900">
              <a:lnSpc>
                <a:spcPct val="150000"/>
              </a:lnSpc>
              <a:buFont typeface="Arial" panose="020B0604020202020204" pitchFamily="34" charset="0"/>
              <a:buChar char="•"/>
            </a:pPr>
            <a:r>
              <a:rPr lang="da-DK" sz="2000" dirty="0"/>
              <a:t>Begreber af 1920</a:t>
            </a:r>
          </a:p>
          <a:p>
            <a:pPr marL="800100" lvl="1" indent="-342900">
              <a:lnSpc>
                <a:spcPct val="150000"/>
              </a:lnSpc>
              <a:buFont typeface="Arial" panose="020B0604020202020204" pitchFamily="34" charset="0"/>
              <a:buChar char="•"/>
            </a:pPr>
            <a:r>
              <a:rPr lang="da-DK" sz="2000" b="1" dirty="0"/>
              <a:t>Pause</a:t>
            </a:r>
          </a:p>
          <a:p>
            <a:pPr marL="800100" lvl="1" indent="-342900">
              <a:lnSpc>
                <a:spcPct val="150000"/>
              </a:lnSpc>
              <a:buFont typeface="Arial" panose="020B0604020202020204" pitchFamily="34" charset="0"/>
              <a:buChar char="•"/>
            </a:pPr>
            <a:r>
              <a:rPr lang="da-DK" sz="2000" b="1" dirty="0"/>
              <a:t>Gruppe arbejde </a:t>
            </a:r>
          </a:p>
          <a:p>
            <a:pPr marL="1257300" lvl="2" indent="-342900">
              <a:lnSpc>
                <a:spcPct val="150000"/>
              </a:lnSpc>
              <a:buFont typeface="Arial" panose="020B0604020202020204" pitchFamily="34" charset="0"/>
              <a:buChar char="•"/>
            </a:pPr>
            <a:r>
              <a:rPr lang="da-DK" sz="2000" dirty="0"/>
              <a:t>Kan i tænkte som Google?</a:t>
            </a:r>
          </a:p>
          <a:p>
            <a:pPr marL="800100" lvl="1" indent="-342900">
              <a:lnSpc>
                <a:spcPct val="150000"/>
              </a:lnSpc>
              <a:buFont typeface="Arial" panose="020B0604020202020204" pitchFamily="34" charset="0"/>
              <a:buChar char="•"/>
            </a:pPr>
            <a:r>
              <a:rPr lang="da-DK" sz="2000" b="1" dirty="0"/>
              <a:t>Evaluering  </a:t>
            </a:r>
          </a:p>
        </p:txBody>
      </p:sp>
      <p:grpSp>
        <p:nvGrpSpPr>
          <p:cNvPr id="4" name="Gruppe 3">
            <a:extLst>
              <a:ext uri="{FF2B5EF4-FFF2-40B4-BE49-F238E27FC236}">
                <a16:creationId xmlns:a16="http://schemas.microsoft.com/office/drawing/2014/main" id="{D36CBE80-8DEA-8F7F-33F8-B0D7A3762FC2}"/>
              </a:ext>
            </a:extLst>
          </p:cNvPr>
          <p:cNvGrpSpPr/>
          <p:nvPr/>
        </p:nvGrpSpPr>
        <p:grpSpPr>
          <a:xfrm>
            <a:off x="1911432" y="5629539"/>
            <a:ext cx="11569534" cy="1044382"/>
            <a:chOff x="745177" y="5245775"/>
            <a:chExt cx="13897099" cy="1308758"/>
          </a:xfrm>
        </p:grpSpPr>
        <p:grpSp>
          <p:nvGrpSpPr>
            <p:cNvPr id="12" name="Gruppe 11">
              <a:extLst>
                <a:ext uri="{FF2B5EF4-FFF2-40B4-BE49-F238E27FC236}">
                  <a16:creationId xmlns:a16="http://schemas.microsoft.com/office/drawing/2014/main" id="{2F5783DB-D386-BC3B-631A-10EEBD375AB8}"/>
                </a:ext>
              </a:extLst>
            </p:cNvPr>
            <p:cNvGrpSpPr/>
            <p:nvPr/>
          </p:nvGrpSpPr>
          <p:grpSpPr>
            <a:xfrm>
              <a:off x="745177" y="5245775"/>
              <a:ext cx="10362705" cy="1308758"/>
              <a:chOff x="745177" y="5245775"/>
              <a:chExt cx="10362705" cy="1308758"/>
            </a:xfrm>
          </p:grpSpPr>
          <p:cxnSp>
            <p:nvCxnSpPr>
              <p:cNvPr id="15" name="Lige forbindelse 14">
                <a:extLst>
                  <a:ext uri="{FF2B5EF4-FFF2-40B4-BE49-F238E27FC236}">
                    <a16:creationId xmlns:a16="http://schemas.microsoft.com/office/drawing/2014/main" id="{21F9FA5F-06EB-33DF-89C1-69DD5252C940}"/>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6" name="Billedforklaring: streg 15">
                <a:extLst>
                  <a:ext uri="{FF2B5EF4-FFF2-40B4-BE49-F238E27FC236}">
                    <a16:creationId xmlns:a16="http://schemas.microsoft.com/office/drawing/2014/main" id="{6C25E8FD-D3D0-3B9A-95FB-39E448A733F4}"/>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7" name="Tekstfelt 16">
                <a:extLst>
                  <a:ext uri="{FF2B5EF4-FFF2-40B4-BE49-F238E27FC236}">
                    <a16:creationId xmlns:a16="http://schemas.microsoft.com/office/drawing/2014/main" id="{84F52C02-6F42-2B69-1D9C-968E0661EA52}"/>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8" name="Billedforklaring: streg 17">
                <a:extLst>
                  <a:ext uri="{FF2B5EF4-FFF2-40B4-BE49-F238E27FC236}">
                    <a16:creationId xmlns:a16="http://schemas.microsoft.com/office/drawing/2014/main" id="{D29166D7-066C-68F6-C379-B1210F564ABF}"/>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9" name="Billedforklaring: streg 18">
                <a:extLst>
                  <a:ext uri="{FF2B5EF4-FFF2-40B4-BE49-F238E27FC236}">
                    <a16:creationId xmlns:a16="http://schemas.microsoft.com/office/drawing/2014/main" id="{4E487250-6304-2AAA-1190-EE1BC66F96EE}"/>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20" name="Tekstfelt 19">
                <a:extLst>
                  <a:ext uri="{FF2B5EF4-FFF2-40B4-BE49-F238E27FC236}">
                    <a16:creationId xmlns:a16="http://schemas.microsoft.com/office/drawing/2014/main" id="{94052B10-06C4-A4E8-C4EB-336BFF20121E}"/>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3" name="Tekstfelt 12">
              <a:extLst>
                <a:ext uri="{FF2B5EF4-FFF2-40B4-BE49-F238E27FC236}">
                  <a16:creationId xmlns:a16="http://schemas.microsoft.com/office/drawing/2014/main" id="{A25F786F-EAFB-0FE0-50E5-1CCE2B0DBAA9}"/>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1" name="Grafik 20" descr="Dans med massiv udfyldning">
            <a:extLst>
              <a:ext uri="{FF2B5EF4-FFF2-40B4-BE49-F238E27FC236}">
                <a16:creationId xmlns:a16="http://schemas.microsoft.com/office/drawing/2014/main" id="{692A8CE0-5F5B-E92C-5C82-E372FE59B6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3441" y="5920114"/>
            <a:ext cx="604029" cy="604029"/>
          </a:xfrm>
          <a:prstGeom prst="rect">
            <a:avLst/>
          </a:prstGeom>
        </p:spPr>
      </p:pic>
    </p:spTree>
    <p:extLst>
      <p:ext uri="{BB962C8B-B14F-4D97-AF65-F5344CB8AC3E}">
        <p14:creationId xmlns:p14="http://schemas.microsoft.com/office/powerpoint/2010/main" val="2833396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A12DF45-9E27-82CD-1D02-E306600A10BB}"/>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53C65451-BC34-3DE3-A45E-AF8BE7E2B1EC}"/>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A87A5B7F-0BB2-BE19-BC86-D96517BCF7AD}"/>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BC25FF79-4207-8620-9D51-0449950AAD5C}"/>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359CD45D-B927-BEA3-A172-78DB1E5E1441}"/>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8B184DBE-9379-3155-1462-86EE3BB1162E}"/>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EDE99F42-3AAC-46AE-4836-E668F2D4601D}"/>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B7223A7F-AE83-808B-60D5-37E59B15E4BE}"/>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38B2B74A-80D0-7B55-D34B-E09507667FC5}"/>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7F76D4DB-4005-66F5-EF14-9673C18B02A8}"/>
              </a:ext>
            </a:extLst>
          </p:cNvPr>
          <p:cNvSpPr txBox="1"/>
          <p:nvPr/>
        </p:nvSpPr>
        <p:spPr>
          <a:xfrm>
            <a:off x="506185" y="1363567"/>
            <a:ext cx="11397343" cy="5262979"/>
          </a:xfrm>
          <a:prstGeom prst="rect">
            <a:avLst/>
          </a:prstGeom>
          <a:noFill/>
        </p:spPr>
        <p:txBody>
          <a:bodyPr wrap="square" rtlCol="0">
            <a:spAutoFit/>
          </a:bodyPr>
          <a:lstStyle/>
          <a:p>
            <a:r>
              <a:rPr lang="da-DK" sz="2400" b="1" dirty="0"/>
              <a:t>Hvorfor skal vi arbejde med dette?</a:t>
            </a:r>
          </a:p>
          <a:p>
            <a:r>
              <a:rPr lang="da-DK" sz="2400" dirty="0"/>
              <a:t>Forestil dig, at du vågnede op i morgen, og du ikke måtte sige din mening. Forestil dig, at en konge kunne bestemme alt over dig, eller at Danmark slet ikke lignede det land, du kender.</a:t>
            </a:r>
          </a:p>
          <a:p>
            <a:endParaRPr lang="da-DK" sz="2400" b="1" dirty="0"/>
          </a:p>
          <a:p>
            <a:r>
              <a:rPr lang="da-DK" sz="2400" b="1" dirty="0"/>
              <a:t>Dette emne er vigtig, fordi:</a:t>
            </a:r>
            <a:endParaRPr lang="da-DK" sz="2400" dirty="0"/>
          </a:p>
          <a:p>
            <a:endParaRPr lang="da-DK" sz="2400" b="1" dirty="0"/>
          </a:p>
          <a:p>
            <a:pPr marL="285750" indent="-285750">
              <a:buFont typeface="Arial" panose="020B0604020202020204" pitchFamily="34" charset="0"/>
              <a:buChar char="•"/>
            </a:pPr>
            <a:r>
              <a:rPr lang="da-DK" sz="2400" b="1" dirty="0"/>
              <a:t>Det er din frihed:</a:t>
            </a:r>
            <a:r>
              <a:rPr lang="da-DK" sz="2400" dirty="0"/>
              <a:t> Grundloven fra 1849 og krisen i 1920 er grunden til, at </a:t>
            </a:r>
            <a:r>
              <a:rPr lang="da-DK" sz="2400" i="1" dirty="0"/>
              <a:t>du</a:t>
            </a:r>
            <a:r>
              <a:rPr lang="da-DK" sz="2400" dirty="0"/>
              <a:t> har en stemme i dag.</a:t>
            </a:r>
          </a:p>
          <a:p>
            <a:endParaRPr lang="da-DK" sz="2400" b="1" dirty="0"/>
          </a:p>
          <a:p>
            <a:pPr marL="285750" indent="-285750">
              <a:buFont typeface="Arial" panose="020B0604020202020204" pitchFamily="34" charset="0"/>
              <a:buChar char="•"/>
            </a:pPr>
            <a:r>
              <a:rPr lang="da-DK" sz="2400" b="1" dirty="0"/>
              <a:t>Det er dit land:</a:t>
            </a:r>
            <a:r>
              <a:rPr lang="da-DK" sz="2400" dirty="0"/>
              <a:t> Krigen i 1864 bestemte, hvor grænsen går, og hvem vi er som folk.</a:t>
            </a:r>
          </a:p>
          <a:p>
            <a:endParaRPr lang="da-DK" sz="2400" b="1" dirty="0"/>
          </a:p>
          <a:p>
            <a:pPr marL="285750" indent="-285750">
              <a:buFont typeface="Arial" panose="020B0604020202020204" pitchFamily="34" charset="0"/>
              <a:buChar char="•"/>
            </a:pPr>
            <a:r>
              <a:rPr lang="da-DK" sz="2400" b="1" dirty="0"/>
              <a:t>Det er din magt:</a:t>
            </a:r>
            <a:r>
              <a:rPr lang="da-DK" sz="2400" dirty="0"/>
              <a:t> Systemskiftet i 1901 sørger for, at politikerne skal lytte til os – ellers ryger de ud!</a:t>
            </a:r>
          </a:p>
        </p:txBody>
      </p:sp>
    </p:spTree>
    <p:extLst>
      <p:ext uri="{BB962C8B-B14F-4D97-AF65-F5344CB8AC3E}">
        <p14:creationId xmlns:p14="http://schemas.microsoft.com/office/powerpoint/2010/main" val="1510106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F38E3BE-7990-8121-7A91-C4ED23F2F7C8}"/>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42FF1E5A-0AEF-A840-A964-75D5CDC83300}"/>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37020E58-FE19-EEFC-8079-48596E42E6E6}"/>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D2821947-DDAB-2E3B-B8E9-44240AC30650}"/>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33D5D181-EF08-5698-2E27-08CFE4FCD6B3}"/>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4A3DF94D-8BE7-F8A5-9EDB-E8019E2CE9EC}"/>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9AAB914D-81CB-AAA8-CBAA-B4682FF71E24}"/>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B5668961-13E9-1F23-B45D-8F453F369E40}"/>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83D0EBD4-304E-A946-BAC0-6AFD55A86E45}"/>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C2B1CEB9-8F5D-2F0F-2B20-D4EF02AA862E}"/>
              </a:ext>
            </a:extLst>
          </p:cNvPr>
          <p:cNvSpPr txBox="1"/>
          <p:nvPr/>
        </p:nvSpPr>
        <p:spPr>
          <a:xfrm>
            <a:off x="506185" y="1589314"/>
            <a:ext cx="11397343" cy="2976008"/>
          </a:xfrm>
          <a:prstGeom prst="rect">
            <a:avLst/>
          </a:prstGeom>
          <a:noFill/>
        </p:spPr>
        <p:txBody>
          <a:bodyPr wrap="square" rtlCol="0">
            <a:spAutoFit/>
          </a:bodyPr>
          <a:lstStyle/>
          <a:p>
            <a:pPr>
              <a:lnSpc>
                <a:spcPct val="150000"/>
              </a:lnSpc>
            </a:pPr>
            <a:r>
              <a:rPr lang="da-DK" sz="3200" b="1" dirty="0"/>
              <a:t>Dagens mål</a:t>
            </a:r>
            <a:endParaRPr lang="da-DK" sz="3200" dirty="0"/>
          </a:p>
          <a:p>
            <a:pPr marL="457200" indent="-457200">
              <a:lnSpc>
                <a:spcPct val="150000"/>
              </a:lnSpc>
              <a:buFont typeface="Arial" panose="020B0604020202020204" pitchFamily="34" charset="0"/>
              <a:buChar char="•"/>
            </a:pPr>
            <a:r>
              <a:rPr lang="da-DK" sz="3200" dirty="0"/>
              <a:t>Forstå centrale elementer af Påskekrisen af 1920</a:t>
            </a:r>
          </a:p>
          <a:p>
            <a:pPr marL="457200" indent="-457200">
              <a:lnSpc>
                <a:spcPct val="150000"/>
              </a:lnSpc>
              <a:buFont typeface="Arial" panose="020B0604020202020204" pitchFamily="34" charset="0"/>
              <a:buChar char="•"/>
            </a:pPr>
            <a:r>
              <a:rPr lang="da-DK" sz="3200" dirty="0"/>
              <a:t>Kunne anvende nøglebegreber om Påskekrisen 1920</a:t>
            </a:r>
          </a:p>
          <a:p>
            <a:pPr marL="457200" indent="-457200">
              <a:lnSpc>
                <a:spcPct val="150000"/>
              </a:lnSpc>
              <a:buFont typeface="Arial" panose="020B0604020202020204" pitchFamily="34" charset="0"/>
              <a:buChar char="•"/>
            </a:pPr>
            <a:r>
              <a:rPr lang="da-DK" sz="3200" dirty="0"/>
              <a:t>Lære at lære?</a:t>
            </a:r>
          </a:p>
        </p:txBody>
      </p:sp>
      <p:grpSp>
        <p:nvGrpSpPr>
          <p:cNvPr id="3" name="Gruppe 2">
            <a:extLst>
              <a:ext uri="{FF2B5EF4-FFF2-40B4-BE49-F238E27FC236}">
                <a16:creationId xmlns:a16="http://schemas.microsoft.com/office/drawing/2014/main" id="{7B33634C-50D5-6FC5-F11A-735E5B4AE77A}"/>
              </a:ext>
            </a:extLst>
          </p:cNvPr>
          <p:cNvGrpSpPr/>
          <p:nvPr/>
        </p:nvGrpSpPr>
        <p:grpSpPr>
          <a:xfrm>
            <a:off x="1911432" y="5629539"/>
            <a:ext cx="11569534" cy="1044382"/>
            <a:chOff x="745177" y="5245775"/>
            <a:chExt cx="13897099" cy="1308758"/>
          </a:xfrm>
        </p:grpSpPr>
        <p:grpSp>
          <p:nvGrpSpPr>
            <p:cNvPr id="4" name="Gruppe 3">
              <a:extLst>
                <a:ext uri="{FF2B5EF4-FFF2-40B4-BE49-F238E27FC236}">
                  <a16:creationId xmlns:a16="http://schemas.microsoft.com/office/drawing/2014/main" id="{46A71936-B689-243C-952C-956AAB01D00F}"/>
                </a:ext>
              </a:extLst>
            </p:cNvPr>
            <p:cNvGrpSpPr/>
            <p:nvPr/>
          </p:nvGrpSpPr>
          <p:grpSpPr>
            <a:xfrm>
              <a:off x="745177" y="5245775"/>
              <a:ext cx="10362705" cy="1308758"/>
              <a:chOff x="745177" y="5245775"/>
              <a:chExt cx="10362705" cy="1308758"/>
            </a:xfrm>
          </p:grpSpPr>
          <p:cxnSp>
            <p:nvCxnSpPr>
              <p:cNvPr id="13" name="Lige forbindelse 12">
                <a:extLst>
                  <a:ext uri="{FF2B5EF4-FFF2-40B4-BE49-F238E27FC236}">
                    <a16:creationId xmlns:a16="http://schemas.microsoft.com/office/drawing/2014/main" id="{50E54F09-3E48-FF14-9BA5-5DC3176AAD84}"/>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5" name="Billedforklaring: streg 14">
                <a:extLst>
                  <a:ext uri="{FF2B5EF4-FFF2-40B4-BE49-F238E27FC236}">
                    <a16:creationId xmlns:a16="http://schemas.microsoft.com/office/drawing/2014/main" id="{DB3FACCB-076A-B108-B70A-6AAD3133265A}"/>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6" name="Tekstfelt 15">
                <a:extLst>
                  <a:ext uri="{FF2B5EF4-FFF2-40B4-BE49-F238E27FC236}">
                    <a16:creationId xmlns:a16="http://schemas.microsoft.com/office/drawing/2014/main" id="{9C769FBF-B5D3-7DAC-887C-3CB1DAB4B68B}"/>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7" name="Billedforklaring: streg 16">
                <a:extLst>
                  <a:ext uri="{FF2B5EF4-FFF2-40B4-BE49-F238E27FC236}">
                    <a16:creationId xmlns:a16="http://schemas.microsoft.com/office/drawing/2014/main" id="{34C0140C-9EAA-EDF6-F05D-89B09AB907F4}"/>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8" name="Billedforklaring: streg 17">
                <a:extLst>
                  <a:ext uri="{FF2B5EF4-FFF2-40B4-BE49-F238E27FC236}">
                    <a16:creationId xmlns:a16="http://schemas.microsoft.com/office/drawing/2014/main" id="{B917D37E-BA3B-1F40-2B75-C674071E8AC0}"/>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19" name="Tekstfelt 18">
                <a:extLst>
                  <a:ext uri="{FF2B5EF4-FFF2-40B4-BE49-F238E27FC236}">
                    <a16:creationId xmlns:a16="http://schemas.microsoft.com/office/drawing/2014/main" id="{1B6FD8AA-7E02-0A6C-A411-04F1FB281A93}"/>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2" name="Tekstfelt 11">
              <a:extLst>
                <a:ext uri="{FF2B5EF4-FFF2-40B4-BE49-F238E27FC236}">
                  <a16:creationId xmlns:a16="http://schemas.microsoft.com/office/drawing/2014/main" id="{D9E00AB0-0079-969F-5CD7-67BDB34D0201}"/>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2" name="Grafik 21" descr="Dans med massiv udfyldning">
            <a:extLst>
              <a:ext uri="{FF2B5EF4-FFF2-40B4-BE49-F238E27FC236}">
                <a16:creationId xmlns:a16="http://schemas.microsoft.com/office/drawing/2014/main" id="{74D17014-DEF8-A9A7-3AB7-78B4478026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3441" y="5920114"/>
            <a:ext cx="604029" cy="604029"/>
          </a:xfrm>
          <a:prstGeom prst="rect">
            <a:avLst/>
          </a:prstGeom>
        </p:spPr>
      </p:pic>
    </p:spTree>
    <p:extLst>
      <p:ext uri="{BB962C8B-B14F-4D97-AF65-F5344CB8AC3E}">
        <p14:creationId xmlns:p14="http://schemas.microsoft.com/office/powerpoint/2010/main" val="4259400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76D843-B56F-2B34-468B-453E61D390AC}"/>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CFF0FD26-CCC4-BA88-49C7-B7762BA6D8F8}"/>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4702F31F-2356-D502-A6F4-9135F38F598E}"/>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D01CBF3B-B966-7DEC-24A9-C6CD53442BC3}"/>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801E2FE2-1FC2-761B-4108-4699F1C053DC}"/>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C27D0BE3-A8A7-0D67-DFB7-B43DCBADEA7D}"/>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609E63AB-2BF5-1658-A1AC-7D8546A99F74}"/>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4D590120-D65B-86F9-FCBE-677CB8A3AF85}"/>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628AF8D7-391D-C8CE-657E-0CA42FD895FE}"/>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5FD8D7FF-BA52-583F-BF01-C21CAC27B184}"/>
              </a:ext>
            </a:extLst>
          </p:cNvPr>
          <p:cNvSpPr txBox="1"/>
          <p:nvPr/>
        </p:nvSpPr>
        <p:spPr>
          <a:xfrm>
            <a:off x="506185" y="1589314"/>
            <a:ext cx="11397343" cy="2329677"/>
          </a:xfrm>
          <a:prstGeom prst="rect">
            <a:avLst/>
          </a:prstGeom>
          <a:noFill/>
        </p:spPr>
        <p:txBody>
          <a:bodyPr wrap="square" rtlCol="0">
            <a:spAutoFit/>
          </a:bodyPr>
          <a:lstStyle/>
          <a:p>
            <a:pPr>
              <a:lnSpc>
                <a:spcPct val="150000"/>
              </a:lnSpc>
            </a:pPr>
            <a:r>
              <a:rPr lang="da-DK" sz="3200" b="1" dirty="0" err="1"/>
              <a:t>Productive</a:t>
            </a:r>
            <a:r>
              <a:rPr lang="da-DK" sz="3200" b="1" dirty="0"/>
              <a:t> </a:t>
            </a:r>
            <a:r>
              <a:rPr lang="da-DK" sz="3200" b="1" dirty="0" err="1"/>
              <a:t>failure</a:t>
            </a:r>
            <a:r>
              <a:rPr lang="da-DK" sz="3200" b="1" dirty="0"/>
              <a:t>: Tidslinje</a:t>
            </a:r>
          </a:p>
          <a:p>
            <a:r>
              <a:rPr lang="da-DK" dirty="0"/>
              <a:t>I dag skal vi arbejde ud fra teorien </a:t>
            </a:r>
            <a:r>
              <a:rPr lang="da-DK" b="1" dirty="0"/>
              <a:t>'</a:t>
            </a:r>
            <a:r>
              <a:rPr lang="da-DK" b="1" dirty="0" err="1"/>
              <a:t>Productive</a:t>
            </a:r>
            <a:r>
              <a:rPr lang="da-DK" b="1" dirty="0"/>
              <a:t> </a:t>
            </a:r>
            <a:r>
              <a:rPr lang="da-DK" b="1" dirty="0" err="1"/>
              <a:t>Failure</a:t>
            </a:r>
            <a:r>
              <a:rPr lang="da-DK" b="1" dirty="0"/>
              <a:t>'</a:t>
            </a:r>
            <a:r>
              <a:rPr lang="da-DK" dirty="0"/>
              <a:t>. I får nu udleveret ti historiske punkter, som I skal placere i den korrekte kronologiske rækkefølge – helt uden hjælp. Hvis I kan huske de specifikke årstal, må I meget gerne skrive dem ned på et stykke papir</a:t>
            </a:r>
          </a:p>
          <a:p>
            <a:pPr>
              <a:lnSpc>
                <a:spcPct val="150000"/>
              </a:lnSpc>
            </a:pPr>
            <a:endParaRPr lang="da-DK" sz="3200" dirty="0"/>
          </a:p>
        </p:txBody>
      </p:sp>
      <p:sp>
        <p:nvSpPr>
          <p:cNvPr id="23" name="Tekstfelt 22">
            <a:extLst>
              <a:ext uri="{FF2B5EF4-FFF2-40B4-BE49-F238E27FC236}">
                <a16:creationId xmlns:a16="http://schemas.microsoft.com/office/drawing/2014/main" id="{AED6B824-0870-7A93-A14D-48906A18D8D0}"/>
              </a:ext>
            </a:extLst>
          </p:cNvPr>
          <p:cNvSpPr txBox="1"/>
          <p:nvPr/>
        </p:nvSpPr>
        <p:spPr>
          <a:xfrm>
            <a:off x="4862995" y="3429000"/>
            <a:ext cx="6294862" cy="2862322"/>
          </a:xfrm>
          <a:prstGeom prst="rect">
            <a:avLst/>
          </a:prstGeom>
          <a:noFill/>
        </p:spPr>
        <p:txBody>
          <a:bodyPr wrap="square">
            <a:spAutoFit/>
          </a:bodyPr>
          <a:lstStyle/>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Genforeningen</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Krig mod Preussen og Østrig</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Ny grundlov</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Påskekrisen</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Danmarks første grundlov</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Kongen afskediger regeringen</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Forfatningskampen</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Folketinget og Landstinget oprettes</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Parlamentarismen indføres</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Danmark mister Slesvig, Holsten og Lauenborg</a:t>
            </a:r>
          </a:p>
        </p:txBody>
      </p:sp>
    </p:spTree>
    <p:extLst>
      <p:ext uri="{BB962C8B-B14F-4D97-AF65-F5344CB8AC3E}">
        <p14:creationId xmlns:p14="http://schemas.microsoft.com/office/powerpoint/2010/main" val="4201707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53AAF22-52DF-3F20-F9E3-68736ABFF9D7}"/>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F2547FFD-BC31-2637-304D-C4A0639FA036}"/>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B5DEAD40-1394-E2B5-7D48-7E015F3A40A2}"/>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E65C704C-46D2-E2AF-FEFE-0B44A95FB104}"/>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F2133A29-C9CF-A689-12F5-CF59E66EA320}"/>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A529CF61-D8C3-C9FA-0D43-3263775A6CE4}"/>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6E1B9420-8616-BF3E-300A-9249870B9262}"/>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7B9227B8-2A1A-E798-7C68-376CB2F68EBB}"/>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CE27D704-A97C-312E-0F13-654DA880EBC0}"/>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12" name="Tekstfelt 11">
            <a:extLst>
              <a:ext uri="{FF2B5EF4-FFF2-40B4-BE49-F238E27FC236}">
                <a16:creationId xmlns:a16="http://schemas.microsoft.com/office/drawing/2014/main" id="{13BCA49D-B373-B5D0-4E18-F6E65B450CCD}"/>
              </a:ext>
            </a:extLst>
          </p:cNvPr>
          <p:cNvSpPr txBox="1"/>
          <p:nvPr/>
        </p:nvSpPr>
        <p:spPr>
          <a:xfrm>
            <a:off x="272143" y="1201067"/>
            <a:ext cx="11647715" cy="5656933"/>
          </a:xfrm>
          <a:prstGeom prst="rect">
            <a:avLst/>
          </a:prstGeom>
          <a:noFill/>
        </p:spPr>
        <p:txBody>
          <a:bodyPr wrap="square" numCol="2">
            <a:spAutoFit/>
          </a:bodyPr>
          <a:lstStyle/>
          <a:p>
            <a:pPr lvl="0">
              <a:lnSpc>
                <a:spcPct val="115000"/>
              </a:lnSpc>
              <a:spcAft>
                <a:spcPts val="800"/>
              </a:spcAft>
              <a:tabLst>
                <a:tab pos="457200" algn="l"/>
              </a:tabLst>
            </a:pPr>
            <a:r>
              <a:rPr lang="da-DK" sz="2000" b="1" kern="100" dirty="0">
                <a:effectLst/>
                <a:latin typeface="Aptos" panose="020B0004020202020204" pitchFamily="34" charset="0"/>
                <a:ea typeface="Aptos" panose="020B0004020202020204" pitchFamily="34" charset="0"/>
                <a:cs typeface="Times New Roman" panose="02020603050405020304" pitchFamily="18" charset="0"/>
              </a:rPr>
              <a:t>Den rette rækkefølge – hvor mange ramte i?</a:t>
            </a:r>
          </a:p>
          <a:p>
            <a:pPr marL="342900" lvl="0" indent="-342900">
              <a:lnSpc>
                <a:spcPct val="115000"/>
              </a:lnSpc>
              <a:spcAft>
                <a:spcPts val="800"/>
              </a:spcAft>
              <a:buFont typeface="+mj-lt"/>
              <a:buAutoNum type="arabicPeriod"/>
              <a:tabLst>
                <a:tab pos="457200" algn="l"/>
              </a:tabLst>
            </a:pPr>
            <a:endParaRPr lang="da-DK" sz="16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1849 – Danmarks første grundlov</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Danmark får sin første demokratiske </a:t>
            </a:r>
            <a:r>
              <a:rPr lang="da-DK" sz="1600" b="1" kern="100" dirty="0">
                <a:effectLst/>
                <a:latin typeface="Aptos" panose="020B0004020202020204" pitchFamily="34" charset="0"/>
                <a:ea typeface="Aptos" panose="020B0004020202020204" pitchFamily="34" charset="0"/>
                <a:cs typeface="Times New Roman" panose="02020603050405020304" pitchFamily="18" charset="0"/>
              </a:rPr>
              <a:t>Danmarks Riges Grundlov</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som afskaffer enevælden og indfører et konstitutionelt monarki.</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1849 – Folketinget og Landstinget oprettes</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Rigsdagen får to kamre: Folketinget og Landstinget.</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1864 – Krig mod Preussen og Østrig</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Danmark taber </a:t>
            </a:r>
            <a:r>
              <a:rPr lang="da-DK" sz="1600" b="1" kern="100" dirty="0">
                <a:effectLst/>
                <a:latin typeface="Aptos" panose="020B0004020202020204" pitchFamily="34" charset="0"/>
                <a:ea typeface="Aptos" panose="020B0004020202020204" pitchFamily="34" charset="0"/>
                <a:cs typeface="Times New Roman" panose="02020603050405020304" pitchFamily="18" charset="0"/>
              </a:rPr>
              <a:t>Den Anden Slesvigske Krig</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1864 – Danmark mister Slesvig, Holsten og Lauenborg</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Nederlaget betyder, at Danmark mister store landområder.</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1870’erne–1890’erne – Forfatningskampen</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Konflikt mellem Folketinget og regeringen om hvem der skal bestemme i Danmark.</a:t>
            </a:r>
          </a:p>
          <a:p>
            <a:pPr marL="342900" lvl="0" indent="-342900">
              <a:lnSpc>
                <a:spcPct val="115000"/>
              </a:lnSpc>
              <a:spcAft>
                <a:spcPts val="800"/>
              </a:spcAft>
              <a:buFont typeface="+mj-lt"/>
              <a:buAutoNum type="arabicPeriod"/>
              <a:tabLst>
                <a:tab pos="457200" algn="l"/>
              </a:tabLst>
            </a:pPr>
            <a:endParaRPr lang="da-DK"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endParaRPr lang="da-DK" sz="16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endParaRPr lang="da-DK"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1901 – Parlamentarismen indføres</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Efter </a:t>
            </a:r>
            <a:r>
              <a:rPr lang="da-DK" sz="1600" b="1" kern="100" dirty="0">
                <a:effectLst/>
                <a:latin typeface="Aptos" panose="020B0004020202020204" pitchFamily="34" charset="0"/>
                <a:ea typeface="Aptos" panose="020B0004020202020204" pitchFamily="34" charset="0"/>
                <a:cs typeface="Times New Roman" panose="02020603050405020304" pitchFamily="18" charset="0"/>
              </a:rPr>
              <a:t>Systemskiftet</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accepterer kongen, at regeringen skal have støtte fra Folketinget.</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1915 – Ny grundlov</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Kvinder og tjenestefolk får stemmeret i </a:t>
            </a:r>
            <a:r>
              <a:rPr lang="da-DK" sz="1600" b="1" kern="100" dirty="0">
                <a:effectLst/>
                <a:latin typeface="Aptos" panose="020B0004020202020204" pitchFamily="34" charset="0"/>
                <a:ea typeface="Aptos" panose="020B0004020202020204" pitchFamily="34" charset="0"/>
                <a:cs typeface="Times New Roman" panose="02020603050405020304" pitchFamily="18" charset="0"/>
              </a:rPr>
              <a:t>Danmarks Riges Grundlov</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1920 – Genforeningen</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En folkeafstemning gør, at </a:t>
            </a:r>
            <a:r>
              <a:rPr lang="da-DK" sz="1600" b="1" kern="100" dirty="0">
                <a:effectLst/>
                <a:latin typeface="Aptos" panose="020B0004020202020204" pitchFamily="34" charset="0"/>
                <a:ea typeface="Aptos" panose="020B0004020202020204" pitchFamily="34" charset="0"/>
                <a:cs typeface="Times New Roman" panose="02020603050405020304" pitchFamily="18" charset="0"/>
              </a:rPr>
              <a:t>Genforeningen</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bringer Nordslesvig tilbage til Danmark.</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1920 – Kongen afskediger regeringen</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Kong </a:t>
            </a:r>
            <a:r>
              <a:rPr lang="da-DK" sz="1600" b="1" kern="100" dirty="0">
                <a:effectLst/>
                <a:latin typeface="Aptos" panose="020B0004020202020204" pitchFamily="34" charset="0"/>
                <a:ea typeface="Aptos" panose="020B0004020202020204" pitchFamily="34" charset="0"/>
                <a:cs typeface="Times New Roman" panose="02020603050405020304" pitchFamily="18" charset="0"/>
              </a:rPr>
              <a:t>Christian X</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afskediger regeringen uden Folketingets støtte.</a:t>
            </a:r>
          </a:p>
          <a:p>
            <a:pPr marL="342900" indent="-342900">
              <a:buFont typeface="+mj-lt"/>
              <a:buAutoNum type="arabicPeriod"/>
            </a:pPr>
            <a:r>
              <a:rPr lang="da-DK" sz="1600" b="1" dirty="0">
                <a:effectLst/>
                <a:latin typeface="Aptos" panose="020B0004020202020204" pitchFamily="34" charset="0"/>
                <a:ea typeface="Aptos" panose="020B0004020202020204" pitchFamily="34" charset="0"/>
                <a:cs typeface="Times New Roman" panose="02020603050405020304" pitchFamily="18" charset="0"/>
              </a:rPr>
              <a:t>1920 – Påskekrisen</a:t>
            </a:r>
            <a:br>
              <a:rPr lang="da-DK" sz="1600" dirty="0">
                <a:effectLst/>
                <a:latin typeface="Aptos" panose="020B0004020202020204" pitchFamily="34" charset="0"/>
                <a:ea typeface="Aptos" panose="020B0004020202020204" pitchFamily="34" charset="0"/>
                <a:cs typeface="Times New Roman" panose="02020603050405020304" pitchFamily="18" charset="0"/>
              </a:rPr>
            </a:br>
            <a:r>
              <a:rPr lang="da-DK" sz="1600" dirty="0">
                <a:effectLst/>
                <a:latin typeface="Aptos" panose="020B0004020202020204" pitchFamily="34" charset="0"/>
                <a:ea typeface="Aptos" panose="020B0004020202020204" pitchFamily="34" charset="0"/>
                <a:cs typeface="Times New Roman" panose="02020603050405020304" pitchFamily="18" charset="0"/>
              </a:rPr>
              <a:t>Den politiske krise </a:t>
            </a:r>
            <a:r>
              <a:rPr lang="da-DK" sz="1600" b="1" dirty="0">
                <a:effectLst/>
                <a:latin typeface="Aptos" panose="020B0004020202020204" pitchFamily="34" charset="0"/>
                <a:ea typeface="Aptos" panose="020B0004020202020204" pitchFamily="34" charset="0"/>
                <a:cs typeface="Times New Roman" panose="02020603050405020304" pitchFamily="18" charset="0"/>
              </a:rPr>
              <a:t>Påskekrisen</a:t>
            </a:r>
            <a:r>
              <a:rPr lang="da-DK" sz="1600" dirty="0">
                <a:effectLst/>
                <a:latin typeface="Aptos" panose="020B0004020202020204" pitchFamily="34" charset="0"/>
                <a:ea typeface="Aptos" panose="020B0004020202020204" pitchFamily="34" charset="0"/>
                <a:cs typeface="Times New Roman" panose="02020603050405020304" pitchFamily="18" charset="0"/>
              </a:rPr>
              <a:t> ender med, at kongens magt begrænses, og parlamentarismen bliver fast tradition i Danmark</a:t>
            </a:r>
            <a:endParaRPr lang="da-DK" sz="1600" dirty="0"/>
          </a:p>
        </p:txBody>
      </p:sp>
    </p:spTree>
    <p:extLst>
      <p:ext uri="{BB962C8B-B14F-4D97-AF65-F5344CB8AC3E}">
        <p14:creationId xmlns:p14="http://schemas.microsoft.com/office/powerpoint/2010/main" val="4021902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CE30CF7-B33F-3587-51C6-1B7633BDEB55}"/>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68A15AFC-C936-13B7-31D8-83E58634BC7C}"/>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FB71FD9A-E9FD-BEA4-6812-1B1F1C3E2FE1}"/>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37E3A4EB-88CC-E2A4-C19C-1FF856CEA491}"/>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25DE6DC4-70AD-1A82-F6ED-1760B6672B8E}"/>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CDF48A2C-F16C-47F5-9796-4631BC8FA5FA}"/>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B2E69CDC-D264-9764-C00D-F99E1D59DD6E}"/>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295CA7BE-94EF-79F6-0E97-9014B83A71D3}"/>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66956EF8-20F2-2F36-39E6-CFB6F5D13EA3}"/>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6763EF29-8700-6727-E4A9-3304FFBCED2B}"/>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B3EDF7FC-D896-5E4E-0A6F-A54CA812EA50}"/>
              </a:ext>
            </a:extLst>
          </p:cNvPr>
          <p:cNvSpPr txBox="1"/>
          <p:nvPr/>
        </p:nvSpPr>
        <p:spPr>
          <a:xfrm>
            <a:off x="272144" y="1348178"/>
            <a:ext cx="11919856" cy="1908215"/>
          </a:xfrm>
          <a:prstGeom prst="rect">
            <a:avLst/>
          </a:prstGeom>
          <a:noFill/>
        </p:spPr>
        <p:txBody>
          <a:bodyPr wrap="square" rtlCol="0">
            <a:spAutoFit/>
          </a:bodyPr>
          <a:lstStyle/>
          <a:p>
            <a:r>
              <a:rPr lang="da-DK" sz="3200" dirty="0"/>
              <a:t>Begreber og personer af 1920</a:t>
            </a:r>
          </a:p>
          <a:p>
            <a:r>
              <a:rPr lang="da-DK" sz="3200" dirty="0"/>
              <a:t>Del 1 af 2</a:t>
            </a:r>
          </a:p>
          <a:p>
            <a:endParaRPr lang="da-DK" dirty="0"/>
          </a:p>
          <a:p>
            <a:endParaRPr lang="da-DK" dirty="0"/>
          </a:p>
          <a:p>
            <a:r>
              <a:rPr lang="da-DK" dirty="0"/>
              <a:t> </a:t>
            </a:r>
          </a:p>
        </p:txBody>
      </p:sp>
      <p:sp>
        <p:nvSpPr>
          <p:cNvPr id="12" name="Rectangle 1">
            <a:extLst>
              <a:ext uri="{FF2B5EF4-FFF2-40B4-BE49-F238E27FC236}">
                <a16:creationId xmlns:a16="http://schemas.microsoft.com/office/drawing/2014/main" id="{C50542A6-7300-8A85-CA59-9B3301FC257E}"/>
              </a:ext>
            </a:extLst>
          </p:cNvPr>
          <p:cNvSpPr>
            <a:spLocks noChangeArrowheads="1"/>
          </p:cNvSpPr>
          <p:nvPr/>
        </p:nvSpPr>
        <p:spPr bwMode="auto">
          <a:xfrm>
            <a:off x="272144" y="2624389"/>
            <a:ext cx="804454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da-DK" b="1" dirty="0"/>
              <a:t>Del 1 – Undersøg og forklar jeres ord</a:t>
            </a:r>
          </a:p>
          <a:p>
            <a:r>
              <a:rPr lang="da-DK" dirty="0"/>
              <a:t>Klassen deles i </a:t>
            </a:r>
            <a:r>
              <a:rPr lang="da-DK" b="1" dirty="0"/>
              <a:t>små hold</a:t>
            </a:r>
            <a:r>
              <a:rPr lang="da-DK" dirty="0"/>
              <a:t>.</a:t>
            </a:r>
          </a:p>
          <a:p>
            <a:r>
              <a:rPr lang="da-DK" dirty="0"/>
              <a:t>Ord/personer deles mellem grupperne. </a:t>
            </a:r>
          </a:p>
          <a:p>
            <a:r>
              <a:rPr lang="da-DK" dirty="0"/>
              <a:t>I skal </a:t>
            </a:r>
            <a:r>
              <a:rPr lang="da-DK" b="1" dirty="0"/>
              <a:t>finde information om jeres ord/person på nettet</a:t>
            </a:r>
            <a:r>
              <a:rPr lang="da-DK" dirty="0"/>
              <a:t>.</a:t>
            </a:r>
          </a:p>
          <a:p>
            <a:r>
              <a:rPr lang="da-DK" dirty="0"/>
              <a:t>Skriv en </a:t>
            </a:r>
            <a:r>
              <a:rPr lang="da-DK" b="1" dirty="0"/>
              <a:t>kort forklaring på papir eller udprint</a:t>
            </a:r>
            <a:r>
              <a:rPr lang="da-DK" dirty="0"/>
              <a:t>.</a:t>
            </a:r>
          </a:p>
          <a:p>
            <a:endParaRPr lang="da-DK" b="1" dirty="0"/>
          </a:p>
          <a:p>
            <a:r>
              <a:rPr lang="da-DK" b="1" dirty="0"/>
              <a:t>Krav til forklaringen</a:t>
            </a:r>
          </a:p>
          <a:p>
            <a:r>
              <a:rPr lang="da-DK" dirty="0"/>
              <a:t>Forklar ordet/personen </a:t>
            </a:r>
            <a:r>
              <a:rPr lang="da-DK" b="1" dirty="0"/>
              <a:t>med jeres egne ord</a:t>
            </a:r>
            <a:r>
              <a:rPr lang="da-DK" dirty="0"/>
              <a:t>.</a:t>
            </a:r>
          </a:p>
          <a:p>
            <a:r>
              <a:rPr lang="da-DK" dirty="0"/>
              <a:t>Forklaringen skal være </a:t>
            </a:r>
            <a:r>
              <a:rPr lang="da-DK" b="1" dirty="0"/>
              <a:t>kort og let at forstå</a:t>
            </a:r>
            <a:r>
              <a:rPr lang="da-DK" dirty="0"/>
              <a:t>.</a:t>
            </a:r>
          </a:p>
          <a:p>
            <a:r>
              <a:rPr lang="da-DK" dirty="0"/>
              <a:t>Tænk på, at </a:t>
            </a:r>
            <a:r>
              <a:rPr lang="da-DK" b="1" dirty="0"/>
              <a:t>andre elever skal kunne lære ordet ved at læse jeres forklaring</a:t>
            </a:r>
            <a:r>
              <a:rPr lang="da-DK" dirty="0"/>
              <a:t>.</a:t>
            </a:r>
          </a:p>
        </p:txBody>
      </p:sp>
      <p:sp>
        <p:nvSpPr>
          <p:cNvPr id="15" name="Tekstfelt 14">
            <a:extLst>
              <a:ext uri="{FF2B5EF4-FFF2-40B4-BE49-F238E27FC236}">
                <a16:creationId xmlns:a16="http://schemas.microsoft.com/office/drawing/2014/main" id="{7716666A-0B7C-2C76-9427-ACEBE46BC6F7}"/>
              </a:ext>
            </a:extLst>
          </p:cNvPr>
          <p:cNvSpPr txBox="1"/>
          <p:nvPr/>
        </p:nvSpPr>
        <p:spPr>
          <a:xfrm>
            <a:off x="8864423" y="1198371"/>
            <a:ext cx="3051982" cy="4524315"/>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ptos" panose="020B0004020202020204" pitchFamily="34" charset="0"/>
              </a:rPr>
              <a:t>De 14 ord/personer:</a:t>
            </a:r>
          </a:p>
          <a:p>
            <a:pPr marR="0" lvl="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ptos" panose="020B00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Christian X</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Carl Theodor Zahle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Regering</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Konge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Grundlov</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Afskedigelse</a:t>
            </a:r>
          </a:p>
          <a:p>
            <a:pPr marL="342900" lvl="0" indent="-342900" eaLnBrk="0" fontAlgn="base" hangingPunct="0">
              <a:spcBef>
                <a:spcPct val="0"/>
              </a:spcBef>
              <a:spcAft>
                <a:spcPct val="0"/>
              </a:spcAft>
              <a:buFont typeface="+mj-lt"/>
              <a:buAutoNum type="arabicPeriod"/>
            </a:pPr>
            <a:r>
              <a:rPr lang="da-DK" dirty="0"/>
              <a:t>Slesvig og Holsten</a:t>
            </a:r>
            <a:endParaRPr kumimoji="0" lang="da-DK" altLang="da-DK" sz="1800" b="0" i="0" u="none" strike="noStrike" cap="none" normalizeH="0" baseline="0" dirty="0">
              <a:ln>
                <a:noFill/>
              </a:ln>
              <a:solidFill>
                <a:schemeClr val="tx1"/>
              </a:solidFill>
              <a:effectLst/>
              <a:latin typeface="Aptos" panose="020B00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Demonstration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Sønderjylland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Folkeafstemning</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Krise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Demokrati</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Parlamentarisme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Enevælde</a:t>
            </a:r>
          </a:p>
        </p:txBody>
      </p:sp>
    </p:spTree>
    <p:extLst>
      <p:ext uri="{BB962C8B-B14F-4D97-AF65-F5344CB8AC3E}">
        <p14:creationId xmlns:p14="http://schemas.microsoft.com/office/powerpoint/2010/main" val="2418114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A2031A9-CD11-DC6C-8C1C-8494025A1882}"/>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7466CA8B-CD4F-1388-C72D-7D48413B7E10}"/>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C2D37F74-BD4A-FF8E-5520-91343B4901BE}"/>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512AA1D4-15D1-7CD5-D1D7-08E22D935BA2}"/>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402872AA-7A0B-69AD-914D-8F96A8A73AF9}"/>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501413FB-7E18-9AAB-DAF7-121AC8495FA9}"/>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B0D5EC5D-82DD-93F1-E01A-0E7433549A7B}"/>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7BCDD4EA-5856-7DAE-A719-88F65D12FD75}"/>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1AD3366C-0E50-2805-F29B-6F2F7D1607EC}"/>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E9F79D2D-46EC-89E5-149F-2AB23AFDA2FB}"/>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2769821A-1C22-F96E-69BC-FF8CE8310952}"/>
              </a:ext>
            </a:extLst>
          </p:cNvPr>
          <p:cNvSpPr txBox="1"/>
          <p:nvPr/>
        </p:nvSpPr>
        <p:spPr>
          <a:xfrm>
            <a:off x="272144" y="1348178"/>
            <a:ext cx="11919856" cy="1908215"/>
          </a:xfrm>
          <a:prstGeom prst="rect">
            <a:avLst/>
          </a:prstGeom>
          <a:noFill/>
        </p:spPr>
        <p:txBody>
          <a:bodyPr wrap="square" rtlCol="0">
            <a:spAutoFit/>
          </a:bodyPr>
          <a:lstStyle/>
          <a:p>
            <a:r>
              <a:rPr lang="da-DK" sz="3200" dirty="0"/>
              <a:t>Begreber og personer af 1920</a:t>
            </a:r>
          </a:p>
          <a:p>
            <a:r>
              <a:rPr lang="da-DK" sz="3200" dirty="0"/>
              <a:t>Del 2 af 2</a:t>
            </a:r>
          </a:p>
          <a:p>
            <a:endParaRPr lang="da-DK" dirty="0"/>
          </a:p>
          <a:p>
            <a:endParaRPr lang="da-DK" dirty="0"/>
          </a:p>
          <a:p>
            <a:r>
              <a:rPr lang="da-DK" dirty="0"/>
              <a:t> </a:t>
            </a:r>
          </a:p>
        </p:txBody>
      </p:sp>
      <p:sp>
        <p:nvSpPr>
          <p:cNvPr id="12" name="Rectangle 1">
            <a:extLst>
              <a:ext uri="{FF2B5EF4-FFF2-40B4-BE49-F238E27FC236}">
                <a16:creationId xmlns:a16="http://schemas.microsoft.com/office/drawing/2014/main" id="{DDD84481-3B30-D2AB-0CAB-E59C7077BD41}"/>
              </a:ext>
            </a:extLst>
          </p:cNvPr>
          <p:cNvSpPr>
            <a:spLocks noChangeArrowheads="1"/>
          </p:cNvSpPr>
          <p:nvPr/>
        </p:nvSpPr>
        <p:spPr bwMode="auto">
          <a:xfrm>
            <a:off x="272144" y="2624390"/>
            <a:ext cx="804454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da-DK" b="1" dirty="0"/>
              <a:t>Del 2 – Forklar og byt ord</a:t>
            </a:r>
          </a:p>
          <a:p>
            <a:r>
              <a:rPr lang="da-DK" dirty="0"/>
              <a:t>Når alle grupper har skrevet en forklaring:</a:t>
            </a:r>
          </a:p>
          <a:p>
            <a:r>
              <a:rPr lang="da-DK" dirty="0"/>
              <a:t>Gå rundt i klassen </a:t>
            </a:r>
            <a:r>
              <a:rPr lang="da-DK" b="1" dirty="0"/>
              <a:t>sammen med jeres makker</a:t>
            </a:r>
            <a:r>
              <a:rPr lang="da-DK" dirty="0"/>
              <a:t>.</a:t>
            </a:r>
          </a:p>
          <a:p>
            <a:r>
              <a:rPr lang="da-DK" dirty="0"/>
              <a:t>Find et </a:t>
            </a:r>
            <a:r>
              <a:rPr lang="da-DK" b="1" dirty="0"/>
              <a:t>andet makkerpar</a:t>
            </a:r>
            <a:r>
              <a:rPr lang="da-DK" dirty="0"/>
              <a:t>.</a:t>
            </a:r>
          </a:p>
          <a:p>
            <a:endParaRPr lang="da-DK" dirty="0"/>
          </a:p>
          <a:p>
            <a:r>
              <a:rPr lang="da-DK" b="1" dirty="0"/>
              <a:t>Forklar jeres ord/person og jeres forklaring</a:t>
            </a:r>
            <a:r>
              <a:rPr lang="da-DK" dirty="0"/>
              <a:t> til hinanden.</a:t>
            </a:r>
          </a:p>
          <a:p>
            <a:r>
              <a:rPr lang="da-DK" dirty="0"/>
              <a:t>Når I har forklaret ordene, </a:t>
            </a:r>
            <a:r>
              <a:rPr lang="da-DK" b="1" dirty="0"/>
              <a:t>bytter I ord/papir</a:t>
            </a:r>
            <a:r>
              <a:rPr lang="da-DK" dirty="0"/>
              <a:t> med hinanden.</a:t>
            </a:r>
          </a:p>
          <a:p>
            <a:r>
              <a:rPr lang="da-DK" dirty="0"/>
              <a:t>Gå derefter videre til </a:t>
            </a:r>
            <a:r>
              <a:rPr lang="da-DK" b="1" dirty="0"/>
              <a:t>en ny gruppe</a:t>
            </a:r>
            <a:r>
              <a:rPr lang="da-DK" dirty="0"/>
              <a:t> og gentag processen.</a:t>
            </a:r>
          </a:p>
          <a:p>
            <a:endParaRPr lang="da-DK" dirty="0"/>
          </a:p>
          <a:p>
            <a:pPr marL="285750" indent="-285750">
              <a:buFont typeface="Arial" panose="020B0604020202020204" pitchFamily="34" charset="0"/>
              <a:buChar char="•"/>
            </a:pPr>
            <a:r>
              <a:rPr lang="da-DK" dirty="0"/>
              <a:t>Fortsæt med at </a:t>
            </a:r>
            <a:r>
              <a:rPr lang="da-DK" b="1" dirty="0"/>
              <a:t>forklare og bytte ord</a:t>
            </a:r>
            <a:r>
              <a:rPr lang="da-DK" dirty="0"/>
              <a:t>, indtil læreren stopper aktiviteten.</a:t>
            </a:r>
          </a:p>
        </p:txBody>
      </p:sp>
      <p:sp>
        <p:nvSpPr>
          <p:cNvPr id="15" name="Tekstfelt 14">
            <a:extLst>
              <a:ext uri="{FF2B5EF4-FFF2-40B4-BE49-F238E27FC236}">
                <a16:creationId xmlns:a16="http://schemas.microsoft.com/office/drawing/2014/main" id="{F93AE52E-DDFB-6549-CE7E-22A0E2E585A7}"/>
              </a:ext>
            </a:extLst>
          </p:cNvPr>
          <p:cNvSpPr txBox="1"/>
          <p:nvPr/>
        </p:nvSpPr>
        <p:spPr>
          <a:xfrm>
            <a:off x="8864423" y="1198371"/>
            <a:ext cx="3051982" cy="4524315"/>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ptos" panose="020B0004020202020204" pitchFamily="34" charset="0"/>
              </a:rPr>
              <a:t>De 14 ord/personer:</a:t>
            </a:r>
          </a:p>
          <a:p>
            <a:pPr marR="0" lvl="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ptos" panose="020B00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Christian X</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Carl Theodor Zahle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Regering</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Konge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Grundlov</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Afskedigelse</a:t>
            </a:r>
          </a:p>
          <a:p>
            <a:pPr marL="342900" lvl="0" indent="-342900" eaLnBrk="0" fontAlgn="base" hangingPunct="0">
              <a:spcBef>
                <a:spcPct val="0"/>
              </a:spcBef>
              <a:spcAft>
                <a:spcPct val="0"/>
              </a:spcAft>
              <a:buFont typeface="+mj-lt"/>
              <a:buAutoNum type="arabicPeriod"/>
            </a:pPr>
            <a:r>
              <a:rPr lang="da-DK" dirty="0"/>
              <a:t>Slesvig og Holsten</a:t>
            </a:r>
            <a:endParaRPr kumimoji="0" lang="da-DK" altLang="da-DK" sz="1800" b="0" i="0" u="none" strike="noStrike" cap="none" normalizeH="0" baseline="0" dirty="0">
              <a:ln>
                <a:noFill/>
              </a:ln>
              <a:solidFill>
                <a:schemeClr val="tx1"/>
              </a:solidFill>
              <a:effectLst/>
              <a:latin typeface="Aptos" panose="020B00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Demonstration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Sønderjylland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Folkeafstemning</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Krise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Demokrati</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Parlamentarisme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Enevælde </a:t>
            </a:r>
          </a:p>
        </p:txBody>
      </p:sp>
    </p:spTree>
    <p:extLst>
      <p:ext uri="{BB962C8B-B14F-4D97-AF65-F5344CB8AC3E}">
        <p14:creationId xmlns:p14="http://schemas.microsoft.com/office/powerpoint/2010/main" val="965501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1DDFC82-27E0-D205-68E8-B8F39C2E52BB}"/>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9FE5E855-D687-2072-B6FA-6E05BE03C5A5}"/>
              </a:ext>
            </a:extLst>
          </p:cNvPr>
          <p:cNvGrpSpPr/>
          <p:nvPr/>
        </p:nvGrpSpPr>
        <p:grpSpPr>
          <a:xfrm>
            <a:off x="-119743" y="170960"/>
            <a:ext cx="12583886" cy="6687040"/>
            <a:chOff x="-119743" y="170960"/>
            <a:chExt cx="12583886" cy="6687040"/>
          </a:xfrm>
          <a:solidFill>
            <a:srgbClr val="FFCC66"/>
          </a:solidFill>
        </p:grpSpPr>
        <p:sp>
          <p:nvSpPr>
            <p:cNvPr id="11" name="Rektangel: afrundede hjørner 10">
              <a:extLst>
                <a:ext uri="{FF2B5EF4-FFF2-40B4-BE49-F238E27FC236}">
                  <a16:creationId xmlns:a16="http://schemas.microsoft.com/office/drawing/2014/main" id="{2633C668-FAED-5E5F-AC80-66340A578503}"/>
                </a:ext>
              </a:extLst>
            </p:cNvPr>
            <p:cNvSpPr/>
            <p:nvPr/>
          </p:nvSpPr>
          <p:spPr>
            <a:xfrm>
              <a:off x="4940740" y="170960"/>
              <a:ext cx="136753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A466DA02-01BD-75E1-212F-7B435541A6A7}"/>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13932E03-357B-0894-C5C8-C94459A8C63E}"/>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8C0C9B72-291C-D01C-240A-2B4961B6949A}"/>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B89F6711-3880-8233-5952-50F05AB1E3A2}"/>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EB17DCA6-78B7-0EAA-21F1-08F8A2046F9C}"/>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692C8190-0BEE-A45A-CB84-E83C84E648A0}"/>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14" name="Tekstfelt 13">
            <a:extLst>
              <a:ext uri="{FF2B5EF4-FFF2-40B4-BE49-F238E27FC236}">
                <a16:creationId xmlns:a16="http://schemas.microsoft.com/office/drawing/2014/main" id="{26197944-CD0D-0CFC-7FA8-F539619E3D90}"/>
              </a:ext>
            </a:extLst>
          </p:cNvPr>
          <p:cNvSpPr txBox="1"/>
          <p:nvPr/>
        </p:nvSpPr>
        <p:spPr>
          <a:xfrm>
            <a:off x="5701618" y="3487225"/>
            <a:ext cx="6492240" cy="1015663"/>
          </a:xfrm>
          <a:prstGeom prst="rect">
            <a:avLst/>
          </a:prstGeom>
          <a:noFill/>
        </p:spPr>
        <p:txBody>
          <a:bodyPr wrap="square">
            <a:spAutoFit/>
          </a:bodyPr>
          <a:lstStyle/>
          <a:p>
            <a:r>
              <a:rPr lang="da-DK"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10 min Pause</a:t>
            </a:r>
          </a:p>
        </p:txBody>
      </p:sp>
      <p:pic>
        <p:nvPicPr>
          <p:cNvPr id="19" name="Billede 18" descr="Et billede, der indeholder tekst, menu, Font/skrifttype&#10;&#10;AI-genereret indhold kan være ukorrekt.">
            <a:extLst>
              <a:ext uri="{FF2B5EF4-FFF2-40B4-BE49-F238E27FC236}">
                <a16:creationId xmlns:a16="http://schemas.microsoft.com/office/drawing/2014/main" id="{6C2D7996-540C-7378-6E8C-8FC3824E2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12" y="0"/>
            <a:ext cx="4572000" cy="6858000"/>
          </a:xfrm>
          <a:prstGeom prst="rect">
            <a:avLst/>
          </a:prstGeom>
        </p:spPr>
      </p:pic>
    </p:spTree>
    <p:extLst>
      <p:ext uri="{BB962C8B-B14F-4D97-AF65-F5344CB8AC3E}">
        <p14:creationId xmlns:p14="http://schemas.microsoft.com/office/powerpoint/2010/main" val="432281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E717F95-8E37-F3DF-80C5-62F3DE2959B2}"/>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B57F5C07-D21D-8880-AD85-E0AC5B87212D}"/>
              </a:ext>
            </a:extLst>
          </p:cNvPr>
          <p:cNvGrpSpPr/>
          <p:nvPr/>
        </p:nvGrpSpPr>
        <p:grpSpPr>
          <a:xfrm>
            <a:off x="-119743" y="170960"/>
            <a:ext cx="12583886" cy="6687040"/>
            <a:chOff x="-119743" y="170960"/>
            <a:chExt cx="12583886" cy="6687040"/>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22C779F3-C469-EA7A-7A2D-CED3D3381030}"/>
                </a:ext>
              </a:extLst>
            </p:cNvPr>
            <p:cNvSpPr/>
            <p:nvPr/>
          </p:nvSpPr>
          <p:spPr>
            <a:xfrm>
              <a:off x="6313619" y="170960"/>
              <a:ext cx="2732409"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1D523BE6-582C-8817-ECB5-ECEEA0A5DCF6}"/>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2DB010D9-7656-33A3-6DD3-B37A9EBA715E}"/>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43A6371A-A1CE-9D72-8011-18472A61E234}"/>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40D49036-C37A-AEAB-0A7D-88E6441DA03D}"/>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5080A133-2348-5EDC-663A-81784E52B70E}"/>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67899C0E-A068-988B-6B4F-1E68FA5EB368}"/>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Rektangel 2">
            <a:extLst>
              <a:ext uri="{FF2B5EF4-FFF2-40B4-BE49-F238E27FC236}">
                <a16:creationId xmlns:a16="http://schemas.microsoft.com/office/drawing/2014/main" id="{C10EB2CE-8F10-0984-5EC6-E8F61CCA4634}"/>
              </a:ext>
            </a:extLst>
          </p:cNvPr>
          <p:cNvSpPr/>
          <p:nvPr/>
        </p:nvSpPr>
        <p:spPr>
          <a:xfrm>
            <a:off x="-119743" y="5943600"/>
            <a:ext cx="12583886" cy="1034143"/>
          </a:xfrm>
          <a:prstGeom prst="rect">
            <a:avLst/>
          </a:prstGeom>
          <a:solidFill>
            <a:schemeClr val="accent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a-DK" b="1" dirty="0"/>
              <a:t>Bilag 7 </a:t>
            </a:r>
            <a:r>
              <a:rPr lang="da-DK" dirty="0"/>
              <a:t>- Mindmap</a:t>
            </a:r>
          </a:p>
        </p:txBody>
      </p:sp>
      <p:sp>
        <p:nvSpPr>
          <p:cNvPr id="14" name="Tekstfelt 13">
            <a:extLst>
              <a:ext uri="{FF2B5EF4-FFF2-40B4-BE49-F238E27FC236}">
                <a16:creationId xmlns:a16="http://schemas.microsoft.com/office/drawing/2014/main" id="{803C87D5-6A21-B21B-DB95-24CAA4150EBF}"/>
              </a:ext>
            </a:extLst>
          </p:cNvPr>
          <p:cNvSpPr txBox="1"/>
          <p:nvPr/>
        </p:nvSpPr>
        <p:spPr>
          <a:xfrm>
            <a:off x="956187" y="1313329"/>
            <a:ext cx="10497340" cy="4739759"/>
          </a:xfrm>
          <a:prstGeom prst="rect">
            <a:avLst/>
          </a:prstGeom>
          <a:noFill/>
        </p:spPr>
        <p:txBody>
          <a:bodyPr wrap="square">
            <a:spAutoFit/>
          </a:bodyPr>
          <a:lstStyle/>
          <a:p>
            <a:pPr>
              <a:buNone/>
            </a:pPr>
            <a:r>
              <a:rPr lang="da-DK" sz="3200" b="1" dirty="0">
                <a:solidFill>
                  <a:schemeClr val="accent6">
                    <a:lumMod val="75000"/>
                  </a:schemeClr>
                </a:solidFill>
              </a:rPr>
              <a:t>Mindmaps</a:t>
            </a:r>
          </a:p>
          <a:p>
            <a:pPr>
              <a:buNone/>
            </a:pPr>
            <a:r>
              <a:rPr lang="da-DK" b="1" dirty="0"/>
              <a:t>- At lærer at lære</a:t>
            </a:r>
          </a:p>
          <a:p>
            <a:pPr>
              <a:buNone/>
            </a:pPr>
            <a:endParaRPr lang="da-DK" b="1" dirty="0"/>
          </a:p>
          <a:p>
            <a:pPr>
              <a:buNone/>
            </a:pPr>
            <a:r>
              <a:rPr lang="da-DK" b="1" dirty="0"/>
              <a:t>Opgaven: Kan i lave en mindmap som Google? </a:t>
            </a:r>
          </a:p>
          <a:p>
            <a:pPr>
              <a:buNone/>
            </a:pPr>
            <a:endParaRPr lang="da-DK" b="1" dirty="0"/>
          </a:p>
          <a:p>
            <a:pPr>
              <a:buNone/>
            </a:pPr>
            <a:r>
              <a:rPr lang="da-DK" b="1" dirty="0"/>
              <a:t>Første skridt - hjælp</a:t>
            </a:r>
          </a:p>
          <a:p>
            <a:pPr marL="285750" indent="-285750">
              <a:buFont typeface="Arial" panose="020B0604020202020204" pitchFamily="34" charset="0"/>
              <a:buChar char="•"/>
            </a:pPr>
            <a:r>
              <a:rPr lang="da-DK" dirty="0"/>
              <a:t>Vi hører hvordan en Google medarbejder laver mindmaps </a:t>
            </a:r>
          </a:p>
          <a:p>
            <a:pPr marL="742950" lvl="1" indent="-285750">
              <a:buFont typeface="Arial" panose="020B0604020202020204" pitchFamily="34" charset="0"/>
              <a:buChar char="•"/>
            </a:pPr>
            <a:r>
              <a:rPr lang="en-US" dirty="0">
                <a:hlinkClick r:id="rId2"/>
              </a:rPr>
              <a:t>Make Sense of this Messy World - Mind Maps (Explained by a Google Strategist)</a:t>
            </a:r>
            <a:r>
              <a:rPr lang="en-US" dirty="0"/>
              <a:t> (6 min)</a:t>
            </a:r>
          </a:p>
          <a:p>
            <a:endParaRPr lang="da-DK" dirty="0"/>
          </a:p>
          <a:p>
            <a:r>
              <a:rPr lang="da-DK" b="1" dirty="0"/>
              <a:t>Andet skridt – læs tekst </a:t>
            </a:r>
          </a:p>
          <a:p>
            <a:pPr marL="285750" indent="-285750">
              <a:buFont typeface="Arial" panose="020B0604020202020204" pitchFamily="34" charset="0"/>
              <a:buChar char="•"/>
            </a:pPr>
            <a:r>
              <a:rPr lang="da-DK" dirty="0">
                <a:hlinkClick r:id="rId3"/>
              </a:rPr>
              <a:t>Påskekrisen 1920 - Læs om baggrund og afslutning – Lex</a:t>
            </a:r>
            <a:endParaRPr lang="da-DK" dirty="0"/>
          </a:p>
          <a:p>
            <a:pPr marL="285750" indent="-285750">
              <a:buFont typeface="Arial" panose="020B0604020202020204" pitchFamily="34" charset="0"/>
              <a:buChar char="•"/>
            </a:pPr>
            <a:endParaRPr lang="da-DK" dirty="0"/>
          </a:p>
          <a:p>
            <a:r>
              <a:rPr lang="da-DK" b="1" dirty="0"/>
              <a:t>Afsluttende udfordring</a:t>
            </a:r>
          </a:p>
          <a:p>
            <a:pPr marL="285750" indent="-285750">
              <a:buFont typeface="Arial" panose="020B0604020202020204" pitchFamily="34" charset="0"/>
              <a:buChar char="•"/>
            </a:pPr>
            <a:r>
              <a:rPr lang="da-DK" dirty="0"/>
              <a:t>Forsøg om i/du kan lave en mindmap, der ligner den jeg fik Google til at lave med deres system </a:t>
            </a:r>
            <a:r>
              <a:rPr lang="da-DK" dirty="0" err="1"/>
              <a:t>NotebookLM</a:t>
            </a:r>
            <a:r>
              <a:rPr lang="da-DK" dirty="0"/>
              <a:t>. Se bilag for endelig svar.</a:t>
            </a:r>
          </a:p>
          <a:p>
            <a:endParaRPr lang="en-US" dirty="0"/>
          </a:p>
        </p:txBody>
      </p:sp>
    </p:spTree>
    <p:extLst>
      <p:ext uri="{BB962C8B-B14F-4D97-AF65-F5344CB8AC3E}">
        <p14:creationId xmlns:p14="http://schemas.microsoft.com/office/powerpoint/2010/main" val="830847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F46F034-9616-3938-5B17-6194D2CBCAE4}"/>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358381C5-5541-4319-3C35-8DB41B11D127}"/>
              </a:ext>
            </a:extLst>
          </p:cNvPr>
          <p:cNvGrpSpPr/>
          <p:nvPr/>
        </p:nvGrpSpPr>
        <p:grpSpPr>
          <a:xfrm>
            <a:off x="-119743" y="184079"/>
            <a:ext cx="12583886" cy="6673921"/>
            <a:chOff x="-119743" y="184079"/>
            <a:chExt cx="12583886" cy="6673921"/>
          </a:xfrm>
          <a:solidFill>
            <a:schemeClr val="accent1">
              <a:lumMod val="20000"/>
              <a:lumOff val="80000"/>
            </a:schemeClr>
          </a:solidFill>
        </p:grpSpPr>
        <p:sp>
          <p:nvSpPr>
            <p:cNvPr id="11" name="Rektangel: afrundede hjørner 10">
              <a:extLst>
                <a:ext uri="{FF2B5EF4-FFF2-40B4-BE49-F238E27FC236}">
                  <a16:creationId xmlns:a16="http://schemas.microsoft.com/office/drawing/2014/main" id="{43624158-A97B-F1F4-F82F-DF148CCBAFDB}"/>
                </a:ext>
              </a:extLst>
            </p:cNvPr>
            <p:cNvSpPr/>
            <p:nvPr/>
          </p:nvSpPr>
          <p:spPr>
            <a:xfrm>
              <a:off x="9056911" y="184079"/>
              <a:ext cx="198839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sp>
          <p:nvSpPr>
            <p:cNvPr id="5" name="Rektangel 4">
              <a:extLst>
                <a:ext uri="{FF2B5EF4-FFF2-40B4-BE49-F238E27FC236}">
                  <a16:creationId xmlns:a16="http://schemas.microsoft.com/office/drawing/2014/main" id="{A1D54FD5-2F82-F16F-7F2D-4C7096393F24}"/>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grpSp>
      <p:sp>
        <p:nvSpPr>
          <p:cNvPr id="6" name="Tekstfelt 5">
            <a:extLst>
              <a:ext uri="{FF2B5EF4-FFF2-40B4-BE49-F238E27FC236}">
                <a16:creationId xmlns:a16="http://schemas.microsoft.com/office/drawing/2014/main" id="{BA2B8750-2121-DD4B-5FC6-738C765AF650}"/>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FAE982A6-BF45-38E9-1293-473B9B8A5981}"/>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BC44DCED-7F72-8942-F569-508B916FE3FA}"/>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9CA3293F-80F0-8019-D11D-63DC7A7BFBF1}"/>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88706CDA-BA97-1713-4CD9-AA7CA11C35B2}"/>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Tekstfelt 2">
            <a:extLst>
              <a:ext uri="{FF2B5EF4-FFF2-40B4-BE49-F238E27FC236}">
                <a16:creationId xmlns:a16="http://schemas.microsoft.com/office/drawing/2014/main" id="{C566E359-9E34-B77B-615C-1B5DAB30090F}"/>
              </a:ext>
            </a:extLst>
          </p:cNvPr>
          <p:cNvSpPr txBox="1"/>
          <p:nvPr/>
        </p:nvSpPr>
        <p:spPr>
          <a:xfrm>
            <a:off x="506185" y="1589314"/>
            <a:ext cx="11397343" cy="2677656"/>
          </a:xfrm>
          <a:prstGeom prst="rect">
            <a:avLst/>
          </a:prstGeom>
          <a:noFill/>
        </p:spPr>
        <p:txBody>
          <a:bodyPr wrap="square" rtlCol="0">
            <a:spAutoFit/>
          </a:bodyPr>
          <a:lstStyle/>
          <a:p>
            <a:r>
              <a:rPr lang="da-DK" sz="2400" b="1" dirty="0"/>
              <a:t>Dagens spørgsmål </a:t>
            </a:r>
          </a:p>
          <a:p>
            <a:r>
              <a:rPr lang="da-DK" sz="2400" dirty="0"/>
              <a:t>Hvad gik godt i dag?</a:t>
            </a:r>
          </a:p>
          <a:p>
            <a:endParaRPr lang="da-DK" sz="2400" b="1" dirty="0"/>
          </a:p>
          <a:p>
            <a:r>
              <a:rPr lang="da-DK" sz="2400" b="1" dirty="0"/>
              <a:t>Dagens spørgsmål </a:t>
            </a:r>
          </a:p>
          <a:p>
            <a:pPr marL="342900" indent="-342900">
              <a:buFont typeface="Arial" panose="020B0604020202020204" pitchFamily="34" charset="0"/>
              <a:buChar char="•"/>
            </a:pPr>
            <a:endParaRPr lang="da-DK" sz="2400" b="1" dirty="0"/>
          </a:p>
          <a:p>
            <a:pPr marL="342900" lvl="0" indent="-342900">
              <a:buFont typeface="Arial" panose="020B0604020202020204" pitchFamily="34" charset="0"/>
              <a:buChar char="•"/>
            </a:pPr>
            <a:r>
              <a:rPr lang="da-DK" sz="2400" dirty="0">
                <a:latin typeface="Arial" panose="020B0604020202020204" pitchFamily="34" charset="0"/>
                <a:cs typeface="Arial" panose="020B0604020202020204" pitchFamily="34" charset="0"/>
              </a:rPr>
              <a:t>Kan i huske nogen af begreber/personerne vi har arbejdet med i dag? </a:t>
            </a:r>
          </a:p>
          <a:p>
            <a:pPr marL="342900" lvl="0" indent="-342900">
              <a:buFont typeface="Arial" panose="020B0604020202020204" pitchFamily="34" charset="0"/>
              <a:buChar char="•"/>
            </a:pPr>
            <a:r>
              <a:rPr lang="da-DK" sz="2400" dirty="0">
                <a:latin typeface="Arial" panose="020B0604020202020204" pitchFamily="34" charset="0"/>
                <a:cs typeface="Arial" panose="020B0604020202020204" pitchFamily="34" charset="0"/>
              </a:rPr>
              <a:t>Hvad kan man bruge et mindmap til?</a:t>
            </a:r>
          </a:p>
        </p:txBody>
      </p:sp>
    </p:spTree>
    <p:extLst>
      <p:ext uri="{BB962C8B-B14F-4D97-AF65-F5344CB8AC3E}">
        <p14:creationId xmlns:p14="http://schemas.microsoft.com/office/powerpoint/2010/main" val="2961455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a:extLst>
            <a:ext uri="{FF2B5EF4-FFF2-40B4-BE49-F238E27FC236}">
              <a16:creationId xmlns:a16="http://schemas.microsoft.com/office/drawing/2014/main" id="{4539A7D6-37F1-9675-D933-276BF494FE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4333CD-8A21-E89B-80B8-02C4F33DD8DD}"/>
              </a:ext>
            </a:extLst>
          </p:cNvPr>
          <p:cNvSpPr>
            <a:spLocks noGrp="1"/>
          </p:cNvSpPr>
          <p:nvPr>
            <p:ph type="ctrTitle"/>
          </p:nvPr>
        </p:nvSpPr>
        <p:spPr>
          <a:xfrm>
            <a:off x="6194716" y="739978"/>
            <a:ext cx="5334930" cy="3004145"/>
          </a:xfrm>
        </p:spPr>
        <p:txBody>
          <a:bodyPr>
            <a:normAutofit/>
          </a:bodyPr>
          <a:lstStyle/>
          <a:p>
            <a:r>
              <a:rPr lang="da-DK"/>
              <a:t>Historie</a:t>
            </a:r>
          </a:p>
        </p:txBody>
      </p:sp>
      <p:sp>
        <p:nvSpPr>
          <p:cNvPr id="3" name="Undertitel 2">
            <a:extLst>
              <a:ext uri="{FF2B5EF4-FFF2-40B4-BE49-F238E27FC236}">
                <a16:creationId xmlns:a16="http://schemas.microsoft.com/office/drawing/2014/main" id="{1C833106-E918-D87C-65EC-AAE63CEFE63B}"/>
              </a:ext>
            </a:extLst>
          </p:cNvPr>
          <p:cNvSpPr>
            <a:spLocks noGrp="1"/>
          </p:cNvSpPr>
          <p:nvPr>
            <p:ph type="subTitle" idx="1"/>
          </p:nvPr>
        </p:nvSpPr>
        <p:spPr>
          <a:xfrm>
            <a:off x="6194715" y="3836197"/>
            <a:ext cx="5334931" cy="2189214"/>
          </a:xfrm>
        </p:spPr>
        <p:txBody>
          <a:bodyPr>
            <a:normAutofit/>
          </a:bodyPr>
          <a:lstStyle/>
          <a:p>
            <a:r>
              <a:rPr lang="da-DK" dirty="0"/>
              <a:t>U6 : Påskekrisen 1920</a:t>
            </a:r>
          </a:p>
        </p:txBody>
      </p:sp>
      <p:pic>
        <p:nvPicPr>
          <p:cNvPr id="8" name="Billede 7" descr="Et billede, der indeholder tøj, person, Ansigt, menneske&#10;&#10;AI-genereret indhold kan være ukorrekt.">
            <a:extLst>
              <a:ext uri="{FF2B5EF4-FFF2-40B4-BE49-F238E27FC236}">
                <a16:creationId xmlns:a16="http://schemas.microsoft.com/office/drawing/2014/main" id="{5860B94B-0C43-2985-4EA5-B8177BFBC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746" y="0"/>
            <a:ext cx="4572000" cy="6858000"/>
          </a:xfrm>
          <a:prstGeom prst="rect">
            <a:avLst/>
          </a:prstGeom>
        </p:spPr>
      </p:pic>
      <p:sp>
        <p:nvSpPr>
          <p:cNvPr id="9" name="Taleboble: oval 8">
            <a:extLst>
              <a:ext uri="{FF2B5EF4-FFF2-40B4-BE49-F238E27FC236}">
                <a16:creationId xmlns:a16="http://schemas.microsoft.com/office/drawing/2014/main" id="{250707CD-F373-BA1A-ED0B-F39C1BF1E2F0}"/>
              </a:ext>
            </a:extLst>
          </p:cNvPr>
          <p:cNvSpPr/>
          <p:nvPr/>
        </p:nvSpPr>
        <p:spPr>
          <a:xfrm>
            <a:off x="6775027" y="182805"/>
            <a:ext cx="3238501" cy="1735294"/>
          </a:xfrm>
          <a:prstGeom prst="wedgeEllipseCallout">
            <a:avLst>
              <a:gd name="adj1" fmla="val -102390"/>
              <a:gd name="adj2" fmla="val 63492"/>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ysClr val="windowText" lastClr="000000"/>
                </a:solidFill>
              </a:rPr>
              <a:t>Mens vi venter: </a:t>
            </a:r>
          </a:p>
          <a:p>
            <a:pPr algn="ctr"/>
            <a:r>
              <a:rPr lang="da-DK" dirty="0">
                <a:solidFill>
                  <a:sysClr val="windowText" lastClr="000000"/>
                </a:solidFill>
              </a:rPr>
              <a:t>Kan du finde nogle Ai fejl i billede?</a:t>
            </a:r>
          </a:p>
        </p:txBody>
      </p:sp>
      <p:pic>
        <p:nvPicPr>
          <p:cNvPr id="4" name="Picture 2" descr="Et billede, der indeholder tekst, Grafik, Font/skrifttype, grafisk design">
            <a:extLst>
              <a:ext uri="{FF2B5EF4-FFF2-40B4-BE49-F238E27FC236}">
                <a16:creationId xmlns:a16="http://schemas.microsoft.com/office/drawing/2014/main" id="{35D9F766-CC31-6A04-0D9C-AAEA2146A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1395" y="5334000"/>
            <a:ext cx="1891861" cy="1523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D69632DC-DEBC-0E80-1A15-92CCAD1844E1}"/>
              </a:ext>
            </a:extLst>
          </p:cNvPr>
          <p:cNvSpPr>
            <a:spLocks noChangeArrowheads="1"/>
          </p:cNvSpPr>
          <p:nvPr/>
        </p:nvSpPr>
        <p:spPr bwMode="auto">
          <a:xfrm>
            <a:off x="-30514" y="5353916"/>
            <a:ext cx="29951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1pPr>
            <a:lvl2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2pPr>
            <a:lvl3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3pPr>
            <a:lvl4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4pPr>
            <a:lvl5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5pPr>
            <a:lvl6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6pPr>
            <a:lvl7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7pPr>
            <a:lvl8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8pPr>
            <a:lvl9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060700" algn="ctr"/>
                <a:tab pos="6119813" algn="r"/>
              </a:tabLst>
            </a:pPr>
            <a:r>
              <a:rPr kumimoji="0" lang="da-DK" altLang="da-DK" b="0" i="0" u="none" strike="noStrike" cap="none" normalizeH="0" baseline="0" dirty="0">
                <a:ln>
                  <a:noFill/>
                </a:ln>
                <a:solidFill>
                  <a:schemeClr val="tx1"/>
                </a:solidFill>
                <a:effectLst/>
                <a:latin typeface="Arial" panose="020B0604020202020204" pitchFamily="34" charset="0"/>
                <a:ea typeface="Arial" panose="020B0604020202020204" pitchFamily="34" charset="0"/>
              </a:rPr>
              <a:t>             		 </a:t>
            </a:r>
            <a:r>
              <a:rPr kumimoji="0" lang="da-DK" altLang="da-DK" sz="1400" b="0" i="1" u="none" strike="noStrike" cap="none" normalizeH="0" baseline="0" dirty="0">
                <a:ln>
                  <a:noFill/>
                </a:ln>
                <a:solidFill>
                  <a:schemeClr val="tx1"/>
                </a:solidFill>
                <a:effectLst/>
                <a:latin typeface="Arial" panose="020B0604020202020204" pitchFamily="34" charset="0"/>
                <a:ea typeface="Arial" panose="020B0604020202020204" pitchFamily="34" charset="0"/>
              </a:rPr>
              <a:t>Fremtidensskoler.com		</a:t>
            </a:r>
            <a:endParaRPr kumimoji="0" lang="da-DK" altLang="da-DK"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3138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EDBD04B-4C5B-C154-B4BB-4EF205B7FC6D}"/>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EC9D1F82-20DD-1CAA-953E-A3A3DE25701F}"/>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89337C24-2468-78F6-7947-E236118144F4}"/>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F021A8B4-AF92-6289-AF8F-B5AE483999A3}"/>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50F4E48C-3D8A-0E59-CB9D-B098B731F22D}"/>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6DF7B318-E2E7-7938-AC44-DBBB3A707F37}"/>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Genkald</a:t>
            </a:r>
          </a:p>
        </p:txBody>
      </p:sp>
      <p:sp>
        <p:nvSpPr>
          <p:cNvPr id="8" name="Tekstfelt 7">
            <a:extLst>
              <a:ext uri="{FF2B5EF4-FFF2-40B4-BE49-F238E27FC236}">
                <a16:creationId xmlns:a16="http://schemas.microsoft.com/office/drawing/2014/main" id="{1E9DFAFE-7D95-FC41-9F87-E9F5D7D2FEAC}"/>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758E49C3-9B3C-439D-D287-618B602DFCA5}"/>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BFCDC865-BDBA-85FC-AB4C-651F150D82DE}"/>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E8735E2D-1D91-304F-FA85-7EF64EB08E06}"/>
              </a:ext>
            </a:extLst>
          </p:cNvPr>
          <p:cNvSpPr txBox="1"/>
          <p:nvPr/>
        </p:nvSpPr>
        <p:spPr>
          <a:xfrm>
            <a:off x="4090971" y="1129881"/>
            <a:ext cx="9648855" cy="3884205"/>
          </a:xfrm>
          <a:prstGeom prst="rect">
            <a:avLst/>
          </a:prstGeom>
          <a:noFill/>
        </p:spPr>
        <p:txBody>
          <a:bodyPr wrap="square" rtlCol="0">
            <a:spAutoFit/>
          </a:bodyPr>
          <a:lstStyle/>
          <a:p>
            <a:pPr>
              <a:lnSpc>
                <a:spcPct val="150000"/>
              </a:lnSpc>
            </a:pPr>
            <a:r>
              <a:rPr lang="da-DK" sz="4000" b="1" dirty="0"/>
              <a:t>Dagens plan</a:t>
            </a:r>
          </a:p>
          <a:p>
            <a:pPr marL="800100" lvl="1" indent="-342900">
              <a:lnSpc>
                <a:spcPct val="150000"/>
              </a:lnSpc>
              <a:buFont typeface="Arial" panose="020B0604020202020204" pitchFamily="34" charset="0"/>
              <a:buChar char="•"/>
            </a:pPr>
            <a:r>
              <a:rPr lang="da-DK" b="1" dirty="0"/>
              <a:t>Indledning</a:t>
            </a:r>
          </a:p>
          <a:p>
            <a:pPr marL="800100" lvl="1" indent="-342900">
              <a:lnSpc>
                <a:spcPct val="150000"/>
              </a:lnSpc>
              <a:buFont typeface="Arial" panose="020B0604020202020204" pitchFamily="34" charset="0"/>
              <a:buChar char="•"/>
            </a:pPr>
            <a:r>
              <a:rPr lang="da-DK" b="1" dirty="0"/>
              <a:t>Fokus arbejde</a:t>
            </a:r>
          </a:p>
          <a:p>
            <a:pPr marL="1257300" lvl="2" indent="-342900">
              <a:lnSpc>
                <a:spcPct val="150000"/>
              </a:lnSpc>
              <a:buFont typeface="Arial" panose="020B0604020202020204" pitchFamily="34" charset="0"/>
              <a:buChar char="•"/>
            </a:pPr>
            <a:r>
              <a:rPr lang="da-DK" dirty="0"/>
              <a:t>Mix og Match</a:t>
            </a:r>
          </a:p>
          <a:p>
            <a:pPr marL="800100" lvl="1" indent="-342900">
              <a:lnSpc>
                <a:spcPct val="150000"/>
              </a:lnSpc>
              <a:buFont typeface="Arial" panose="020B0604020202020204" pitchFamily="34" charset="0"/>
              <a:buChar char="•"/>
            </a:pPr>
            <a:r>
              <a:rPr lang="da-DK" b="1" dirty="0"/>
              <a:t>Pause</a:t>
            </a:r>
          </a:p>
          <a:p>
            <a:pPr marL="800100" lvl="1" indent="-342900">
              <a:lnSpc>
                <a:spcPct val="150000"/>
              </a:lnSpc>
              <a:buFont typeface="Arial" panose="020B0604020202020204" pitchFamily="34" charset="0"/>
              <a:buChar char="•"/>
            </a:pPr>
            <a:r>
              <a:rPr lang="da-DK" b="1" dirty="0"/>
              <a:t>Gruppe arbejde </a:t>
            </a:r>
          </a:p>
          <a:p>
            <a:pPr marL="1257300" lvl="2" indent="-342900">
              <a:lnSpc>
                <a:spcPct val="150000"/>
              </a:lnSpc>
              <a:buFont typeface="Arial" panose="020B0604020202020204" pitchFamily="34" charset="0"/>
              <a:buChar char="•"/>
            </a:pPr>
            <a:r>
              <a:rPr lang="da-DK" dirty="0"/>
              <a:t>Læs og forstå</a:t>
            </a:r>
          </a:p>
          <a:p>
            <a:pPr marL="800100" lvl="1" indent="-342900">
              <a:lnSpc>
                <a:spcPct val="150000"/>
              </a:lnSpc>
              <a:buFont typeface="Arial" panose="020B0604020202020204" pitchFamily="34" charset="0"/>
              <a:buChar char="•"/>
            </a:pPr>
            <a:r>
              <a:rPr lang="da-DK" b="1" dirty="0"/>
              <a:t>Evaluering  </a:t>
            </a:r>
          </a:p>
        </p:txBody>
      </p:sp>
      <p:grpSp>
        <p:nvGrpSpPr>
          <p:cNvPr id="4" name="Gruppe 3">
            <a:extLst>
              <a:ext uri="{FF2B5EF4-FFF2-40B4-BE49-F238E27FC236}">
                <a16:creationId xmlns:a16="http://schemas.microsoft.com/office/drawing/2014/main" id="{DF48E38E-1AEC-1EDF-2B8B-F0CA2BA9D923}"/>
              </a:ext>
            </a:extLst>
          </p:cNvPr>
          <p:cNvGrpSpPr/>
          <p:nvPr/>
        </p:nvGrpSpPr>
        <p:grpSpPr>
          <a:xfrm>
            <a:off x="1911432" y="5629539"/>
            <a:ext cx="11569534" cy="1044382"/>
            <a:chOff x="745177" y="5245775"/>
            <a:chExt cx="13897099" cy="1308758"/>
          </a:xfrm>
        </p:grpSpPr>
        <p:grpSp>
          <p:nvGrpSpPr>
            <p:cNvPr id="12" name="Gruppe 11">
              <a:extLst>
                <a:ext uri="{FF2B5EF4-FFF2-40B4-BE49-F238E27FC236}">
                  <a16:creationId xmlns:a16="http://schemas.microsoft.com/office/drawing/2014/main" id="{FE881265-C9F8-6C3A-E388-DA797BC01CC5}"/>
                </a:ext>
              </a:extLst>
            </p:cNvPr>
            <p:cNvGrpSpPr/>
            <p:nvPr/>
          </p:nvGrpSpPr>
          <p:grpSpPr>
            <a:xfrm>
              <a:off x="745177" y="5245775"/>
              <a:ext cx="10362705" cy="1308758"/>
              <a:chOff x="745177" y="5245775"/>
              <a:chExt cx="10362705" cy="1308758"/>
            </a:xfrm>
          </p:grpSpPr>
          <p:cxnSp>
            <p:nvCxnSpPr>
              <p:cNvPr id="15" name="Lige forbindelse 14">
                <a:extLst>
                  <a:ext uri="{FF2B5EF4-FFF2-40B4-BE49-F238E27FC236}">
                    <a16:creationId xmlns:a16="http://schemas.microsoft.com/office/drawing/2014/main" id="{0663F8D1-0390-1AD8-F70E-99A40C0F77DB}"/>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6" name="Billedforklaring: streg 15">
                <a:extLst>
                  <a:ext uri="{FF2B5EF4-FFF2-40B4-BE49-F238E27FC236}">
                    <a16:creationId xmlns:a16="http://schemas.microsoft.com/office/drawing/2014/main" id="{C4B2537A-0D90-33FC-5F7C-5BBD1B23339E}"/>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dirty="0"/>
                  <a:t>Grundloven</a:t>
                </a:r>
              </a:p>
            </p:txBody>
          </p:sp>
          <p:sp>
            <p:nvSpPr>
              <p:cNvPr id="17" name="Tekstfelt 16">
                <a:extLst>
                  <a:ext uri="{FF2B5EF4-FFF2-40B4-BE49-F238E27FC236}">
                    <a16:creationId xmlns:a16="http://schemas.microsoft.com/office/drawing/2014/main" id="{7D7BAD90-C6BD-8138-AEB3-D2728C927702}"/>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8" name="Billedforklaring: streg 17">
                <a:extLst>
                  <a:ext uri="{FF2B5EF4-FFF2-40B4-BE49-F238E27FC236}">
                    <a16:creationId xmlns:a16="http://schemas.microsoft.com/office/drawing/2014/main" id="{7BF533D3-884B-8C56-2F38-4C8AC001D8D7}"/>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9" name="Billedforklaring: streg 18">
                <a:extLst>
                  <a:ext uri="{FF2B5EF4-FFF2-40B4-BE49-F238E27FC236}">
                    <a16:creationId xmlns:a16="http://schemas.microsoft.com/office/drawing/2014/main" id="{DBF3DCA8-57F2-7A54-DA7F-720BBF3F7F58}"/>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20" name="Tekstfelt 19">
                <a:extLst>
                  <a:ext uri="{FF2B5EF4-FFF2-40B4-BE49-F238E27FC236}">
                    <a16:creationId xmlns:a16="http://schemas.microsoft.com/office/drawing/2014/main" id="{89F441C6-E0E8-C870-1711-5F351C7CC35A}"/>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3" name="Tekstfelt 12">
              <a:extLst>
                <a:ext uri="{FF2B5EF4-FFF2-40B4-BE49-F238E27FC236}">
                  <a16:creationId xmlns:a16="http://schemas.microsoft.com/office/drawing/2014/main" id="{049F114F-170C-4EE0-83F0-EFCCA1C8590D}"/>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1" name="Grafik 20" descr="Dans med massiv udfyldning">
            <a:extLst>
              <a:ext uri="{FF2B5EF4-FFF2-40B4-BE49-F238E27FC236}">
                <a16:creationId xmlns:a16="http://schemas.microsoft.com/office/drawing/2014/main" id="{357A12C7-E4E2-EE48-E7C6-0334244500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3441" y="5920114"/>
            <a:ext cx="604029" cy="604029"/>
          </a:xfrm>
          <a:prstGeom prst="rect">
            <a:avLst/>
          </a:prstGeom>
        </p:spPr>
      </p:pic>
    </p:spTree>
    <p:extLst>
      <p:ext uri="{BB962C8B-B14F-4D97-AF65-F5344CB8AC3E}">
        <p14:creationId xmlns:p14="http://schemas.microsoft.com/office/powerpoint/2010/main" val="4048196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E1AE338-8A7D-F687-949E-33539BB66D66}"/>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AD1D4FE9-9FFB-7798-CAC1-1A046C1FE3BA}"/>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75D1B1D6-744D-8BE4-1722-818396D68E93}"/>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7FE9C4E5-8A0B-FC7C-83C4-FC1FA17B0ABE}"/>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17A958AE-D422-882C-D7EA-C6C9889E174B}"/>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6B3E8E73-205C-B3DF-4FB2-1C414479B1DA}"/>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8673AA63-B3CB-52C6-98B8-B1ADA3387599}"/>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E0BBCDAA-BB5F-AC2A-09C3-79EE9D1F5847}"/>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978A5FE2-3B5E-A7F8-7D11-5E078D9D7643}"/>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Tekstfelt 2">
            <a:extLst>
              <a:ext uri="{FF2B5EF4-FFF2-40B4-BE49-F238E27FC236}">
                <a16:creationId xmlns:a16="http://schemas.microsoft.com/office/drawing/2014/main" id="{8FC9FD8E-FACC-ACA8-6FF6-B9FAA8111B6B}"/>
              </a:ext>
            </a:extLst>
          </p:cNvPr>
          <p:cNvSpPr txBox="1"/>
          <p:nvPr/>
        </p:nvSpPr>
        <p:spPr>
          <a:xfrm>
            <a:off x="1257300" y="2324494"/>
            <a:ext cx="10711542" cy="3231654"/>
          </a:xfrm>
          <a:prstGeom prst="rect">
            <a:avLst/>
          </a:prstGeom>
          <a:noFill/>
        </p:spPr>
        <p:txBody>
          <a:bodyPr wrap="square" rtlCol="0">
            <a:spAutoFit/>
          </a:bodyPr>
          <a:lstStyle/>
          <a:p>
            <a:r>
              <a:rPr lang="da-DK" sz="2400" b="1" dirty="0"/>
              <a:t>Læsning</a:t>
            </a:r>
            <a:endParaRPr lang="da-DK" sz="2000" b="1" dirty="0"/>
          </a:p>
          <a:p>
            <a:r>
              <a:rPr lang="da-DK" sz="2000" dirty="0"/>
              <a:t>Læs Systemskiftet af 1901 (bilag 1)</a:t>
            </a:r>
          </a:p>
          <a:p>
            <a:r>
              <a:rPr lang="da-DK" sz="2000" i="1" dirty="0"/>
              <a:t>Vælg mellem niveau 1,2 eller 3</a:t>
            </a:r>
          </a:p>
          <a:p>
            <a:endParaRPr lang="da-DK" sz="2000" dirty="0"/>
          </a:p>
          <a:p>
            <a:r>
              <a:rPr lang="da-DK" sz="2000" dirty="0"/>
              <a:t>Hvilke tre ting, mener du var de vigtigste punkter?</a:t>
            </a:r>
          </a:p>
          <a:p>
            <a:r>
              <a:rPr lang="da-DK" sz="2000" dirty="0"/>
              <a:t>- Vi gennemgår jeres svar efter pausen </a:t>
            </a:r>
          </a:p>
          <a:p>
            <a:endParaRPr lang="da-DK" sz="4000" dirty="0"/>
          </a:p>
          <a:p>
            <a:r>
              <a:rPr lang="da-DK" sz="4000" dirty="0"/>
              <a:t> </a:t>
            </a:r>
          </a:p>
        </p:txBody>
      </p:sp>
      <p:grpSp>
        <p:nvGrpSpPr>
          <p:cNvPr id="20" name="Gruppe 19">
            <a:extLst>
              <a:ext uri="{FF2B5EF4-FFF2-40B4-BE49-F238E27FC236}">
                <a16:creationId xmlns:a16="http://schemas.microsoft.com/office/drawing/2014/main" id="{5C0A5182-6741-6759-FA41-49C57E7069A8}"/>
              </a:ext>
            </a:extLst>
          </p:cNvPr>
          <p:cNvGrpSpPr/>
          <p:nvPr/>
        </p:nvGrpSpPr>
        <p:grpSpPr>
          <a:xfrm>
            <a:off x="1911432" y="5629539"/>
            <a:ext cx="11569534" cy="1044382"/>
            <a:chOff x="745177" y="5245775"/>
            <a:chExt cx="13897099" cy="1308758"/>
          </a:xfrm>
        </p:grpSpPr>
        <p:grpSp>
          <p:nvGrpSpPr>
            <p:cNvPr id="12" name="Gruppe 11">
              <a:extLst>
                <a:ext uri="{FF2B5EF4-FFF2-40B4-BE49-F238E27FC236}">
                  <a16:creationId xmlns:a16="http://schemas.microsoft.com/office/drawing/2014/main" id="{AC79A024-D206-9C42-FC40-C46F8E010813}"/>
                </a:ext>
              </a:extLst>
            </p:cNvPr>
            <p:cNvGrpSpPr/>
            <p:nvPr/>
          </p:nvGrpSpPr>
          <p:grpSpPr>
            <a:xfrm>
              <a:off x="745177" y="5245775"/>
              <a:ext cx="10362705" cy="1308758"/>
              <a:chOff x="745177" y="5245775"/>
              <a:chExt cx="10362705" cy="1308758"/>
            </a:xfrm>
          </p:grpSpPr>
          <p:cxnSp>
            <p:nvCxnSpPr>
              <p:cNvPr id="13" name="Lige forbindelse 12">
                <a:extLst>
                  <a:ext uri="{FF2B5EF4-FFF2-40B4-BE49-F238E27FC236}">
                    <a16:creationId xmlns:a16="http://schemas.microsoft.com/office/drawing/2014/main" id="{0CAC02FF-3A98-1736-F00D-A61E2C0E8CAA}"/>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4" name="Billedforklaring: streg 13">
                <a:extLst>
                  <a:ext uri="{FF2B5EF4-FFF2-40B4-BE49-F238E27FC236}">
                    <a16:creationId xmlns:a16="http://schemas.microsoft.com/office/drawing/2014/main" id="{742ABDF1-F00A-0203-EB7C-C0E48C7F000D}"/>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5" name="Tekstfelt 14">
                <a:extLst>
                  <a:ext uri="{FF2B5EF4-FFF2-40B4-BE49-F238E27FC236}">
                    <a16:creationId xmlns:a16="http://schemas.microsoft.com/office/drawing/2014/main" id="{D1B23CE4-8F98-337A-227B-3FFDB3E75670}"/>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6" name="Billedforklaring: streg 15">
                <a:extLst>
                  <a:ext uri="{FF2B5EF4-FFF2-40B4-BE49-F238E27FC236}">
                    <a16:creationId xmlns:a16="http://schemas.microsoft.com/office/drawing/2014/main" id="{5C722AB6-72F2-EA8E-9C25-643562CE6713}"/>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7" name="Billedforklaring: streg 16">
                <a:extLst>
                  <a:ext uri="{FF2B5EF4-FFF2-40B4-BE49-F238E27FC236}">
                    <a16:creationId xmlns:a16="http://schemas.microsoft.com/office/drawing/2014/main" id="{7E5FAA3A-C180-DB09-4B21-F0D871107314}"/>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18" name="Tekstfelt 17">
                <a:extLst>
                  <a:ext uri="{FF2B5EF4-FFF2-40B4-BE49-F238E27FC236}">
                    <a16:creationId xmlns:a16="http://schemas.microsoft.com/office/drawing/2014/main" id="{689EBA69-65E2-182E-6776-524B0595CF30}"/>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9" name="Tekstfelt 18">
              <a:extLst>
                <a:ext uri="{FF2B5EF4-FFF2-40B4-BE49-F238E27FC236}">
                  <a16:creationId xmlns:a16="http://schemas.microsoft.com/office/drawing/2014/main" id="{11C6555A-904B-1F28-5413-CD68737C1FB2}"/>
                </a:ext>
              </a:extLst>
            </p:cNvPr>
            <p:cNvSpPr txBox="1"/>
            <p:nvPr/>
          </p:nvSpPr>
          <p:spPr>
            <a:xfrm>
              <a:off x="8330542" y="6185201"/>
              <a:ext cx="6311734" cy="369332"/>
            </a:xfrm>
            <a:prstGeom prst="rect">
              <a:avLst/>
            </a:prstGeom>
            <a:noFill/>
          </p:spPr>
          <p:txBody>
            <a:bodyPr wrap="square">
              <a:spAutoFit/>
            </a:bodyPr>
            <a:lstStyle/>
            <a:p>
              <a:r>
                <a:rPr lang="da-DK"/>
                <a:t>1920</a:t>
              </a:r>
            </a:p>
          </p:txBody>
        </p:sp>
      </p:grpSp>
    </p:spTree>
    <p:extLst>
      <p:ext uri="{BB962C8B-B14F-4D97-AF65-F5344CB8AC3E}">
        <p14:creationId xmlns:p14="http://schemas.microsoft.com/office/powerpoint/2010/main" val="2552984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C6ED666-7B46-2CA4-4943-A9E9A1F3FC91}"/>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8FF43A49-441C-FE0D-93FB-712D3295D278}"/>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60108F3C-B11B-37D1-88F1-CD93794005CD}"/>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B66A99CE-751E-0CD4-3A15-24EA1B4B0196}"/>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51C97202-0E1E-343E-454C-3F6C9FA5C3CB}"/>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88ED1529-0A05-6344-9E14-AB1497AC63A6}"/>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517EAB9E-88D5-E719-6527-5729BA8E3615}"/>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B4D3FCD4-C983-CF47-933F-9D7F21ABEA62}"/>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12A8DF0F-674F-96B8-BA4D-2E0AE742AC7C}"/>
              </a:ext>
            </a:extLst>
          </p:cNvPr>
          <p:cNvSpPr txBox="1"/>
          <p:nvPr/>
        </p:nvSpPr>
        <p:spPr>
          <a:xfrm>
            <a:off x="506185" y="1589314"/>
            <a:ext cx="11397343" cy="2976008"/>
          </a:xfrm>
          <a:prstGeom prst="rect">
            <a:avLst/>
          </a:prstGeom>
          <a:noFill/>
        </p:spPr>
        <p:txBody>
          <a:bodyPr wrap="square" rtlCol="0">
            <a:spAutoFit/>
          </a:bodyPr>
          <a:lstStyle/>
          <a:p>
            <a:pPr>
              <a:lnSpc>
                <a:spcPct val="150000"/>
              </a:lnSpc>
            </a:pPr>
            <a:r>
              <a:rPr lang="da-DK" sz="3200" b="1" dirty="0"/>
              <a:t>Dagens mål</a:t>
            </a:r>
            <a:endParaRPr lang="da-DK" sz="3200" dirty="0"/>
          </a:p>
          <a:p>
            <a:pPr marL="457200" indent="-457200">
              <a:lnSpc>
                <a:spcPct val="150000"/>
              </a:lnSpc>
              <a:buFont typeface="Arial" panose="020B0604020202020204" pitchFamily="34" charset="0"/>
              <a:buChar char="•"/>
            </a:pPr>
            <a:r>
              <a:rPr lang="da-DK" sz="3200" dirty="0"/>
              <a:t>Forstå centrale elementer af Påskekrisen af 1920</a:t>
            </a:r>
          </a:p>
          <a:p>
            <a:pPr marL="457200" indent="-457200">
              <a:lnSpc>
                <a:spcPct val="150000"/>
              </a:lnSpc>
              <a:buFont typeface="Arial" panose="020B0604020202020204" pitchFamily="34" charset="0"/>
              <a:buChar char="•"/>
            </a:pPr>
            <a:r>
              <a:rPr lang="da-DK" sz="3200" dirty="0"/>
              <a:t>Kunne anvende nøglebegreber om Påskekrisen 1920</a:t>
            </a:r>
          </a:p>
          <a:p>
            <a:pPr marL="457200" indent="-457200">
              <a:lnSpc>
                <a:spcPct val="150000"/>
              </a:lnSpc>
              <a:buFont typeface="Arial" panose="020B0604020202020204" pitchFamily="34" charset="0"/>
              <a:buChar char="•"/>
            </a:pPr>
            <a:r>
              <a:rPr lang="da-DK" sz="3200" dirty="0"/>
              <a:t>Lære at lære?</a:t>
            </a:r>
          </a:p>
        </p:txBody>
      </p:sp>
      <p:grpSp>
        <p:nvGrpSpPr>
          <p:cNvPr id="3" name="Gruppe 2">
            <a:extLst>
              <a:ext uri="{FF2B5EF4-FFF2-40B4-BE49-F238E27FC236}">
                <a16:creationId xmlns:a16="http://schemas.microsoft.com/office/drawing/2014/main" id="{56907D15-402E-4E44-5800-EDF4208CDC04}"/>
              </a:ext>
            </a:extLst>
          </p:cNvPr>
          <p:cNvGrpSpPr/>
          <p:nvPr/>
        </p:nvGrpSpPr>
        <p:grpSpPr>
          <a:xfrm>
            <a:off x="1911432" y="5629539"/>
            <a:ext cx="11569534" cy="1044382"/>
            <a:chOff x="745177" y="5245775"/>
            <a:chExt cx="13897099" cy="1308758"/>
          </a:xfrm>
        </p:grpSpPr>
        <p:grpSp>
          <p:nvGrpSpPr>
            <p:cNvPr id="4" name="Gruppe 3">
              <a:extLst>
                <a:ext uri="{FF2B5EF4-FFF2-40B4-BE49-F238E27FC236}">
                  <a16:creationId xmlns:a16="http://schemas.microsoft.com/office/drawing/2014/main" id="{E363BBD9-24D7-3D17-CCD8-37F55DF1C8E6}"/>
                </a:ext>
              </a:extLst>
            </p:cNvPr>
            <p:cNvGrpSpPr/>
            <p:nvPr/>
          </p:nvGrpSpPr>
          <p:grpSpPr>
            <a:xfrm>
              <a:off x="745177" y="5245775"/>
              <a:ext cx="10362705" cy="1308758"/>
              <a:chOff x="745177" y="5245775"/>
              <a:chExt cx="10362705" cy="1308758"/>
            </a:xfrm>
          </p:grpSpPr>
          <p:cxnSp>
            <p:nvCxnSpPr>
              <p:cNvPr id="13" name="Lige forbindelse 12">
                <a:extLst>
                  <a:ext uri="{FF2B5EF4-FFF2-40B4-BE49-F238E27FC236}">
                    <a16:creationId xmlns:a16="http://schemas.microsoft.com/office/drawing/2014/main" id="{F0F801F8-38E3-7516-5002-6EFADFD748FB}"/>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5" name="Billedforklaring: streg 14">
                <a:extLst>
                  <a:ext uri="{FF2B5EF4-FFF2-40B4-BE49-F238E27FC236}">
                    <a16:creationId xmlns:a16="http://schemas.microsoft.com/office/drawing/2014/main" id="{2ECAA096-616F-554F-8D14-1A5215BEBFC9}"/>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6" name="Tekstfelt 15">
                <a:extLst>
                  <a:ext uri="{FF2B5EF4-FFF2-40B4-BE49-F238E27FC236}">
                    <a16:creationId xmlns:a16="http://schemas.microsoft.com/office/drawing/2014/main" id="{DBB58359-C3BA-56A4-916A-98FF07D6A36C}"/>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7" name="Billedforklaring: streg 16">
                <a:extLst>
                  <a:ext uri="{FF2B5EF4-FFF2-40B4-BE49-F238E27FC236}">
                    <a16:creationId xmlns:a16="http://schemas.microsoft.com/office/drawing/2014/main" id="{89831A14-3142-4D82-2B86-0B5F5C7F6A05}"/>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8" name="Billedforklaring: streg 17">
                <a:extLst>
                  <a:ext uri="{FF2B5EF4-FFF2-40B4-BE49-F238E27FC236}">
                    <a16:creationId xmlns:a16="http://schemas.microsoft.com/office/drawing/2014/main" id="{4E4B17EC-3094-5471-A5C5-EA79B85FE726}"/>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19" name="Tekstfelt 18">
                <a:extLst>
                  <a:ext uri="{FF2B5EF4-FFF2-40B4-BE49-F238E27FC236}">
                    <a16:creationId xmlns:a16="http://schemas.microsoft.com/office/drawing/2014/main" id="{D07E479A-28E5-70AF-34D1-5B1701EED7FA}"/>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2" name="Tekstfelt 11">
              <a:extLst>
                <a:ext uri="{FF2B5EF4-FFF2-40B4-BE49-F238E27FC236}">
                  <a16:creationId xmlns:a16="http://schemas.microsoft.com/office/drawing/2014/main" id="{CB84F1E7-6883-C6FE-AF25-C87620059986}"/>
                </a:ext>
              </a:extLst>
            </p:cNvPr>
            <p:cNvSpPr txBox="1"/>
            <p:nvPr/>
          </p:nvSpPr>
          <p:spPr>
            <a:xfrm>
              <a:off x="8330542" y="6185201"/>
              <a:ext cx="6311734" cy="369332"/>
            </a:xfrm>
            <a:prstGeom prst="rect">
              <a:avLst/>
            </a:prstGeom>
            <a:noFill/>
          </p:spPr>
          <p:txBody>
            <a:bodyPr wrap="square">
              <a:spAutoFit/>
            </a:bodyPr>
            <a:lstStyle/>
            <a:p>
              <a:r>
                <a:rPr lang="da-DK"/>
                <a:t>1920</a:t>
              </a:r>
            </a:p>
          </p:txBody>
        </p:sp>
      </p:grpSp>
      <p:pic>
        <p:nvPicPr>
          <p:cNvPr id="22" name="Grafik 21" descr="Dans med massiv udfyldning">
            <a:extLst>
              <a:ext uri="{FF2B5EF4-FFF2-40B4-BE49-F238E27FC236}">
                <a16:creationId xmlns:a16="http://schemas.microsoft.com/office/drawing/2014/main" id="{CE47374A-3BFF-2257-B404-7EE504AFCC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3441" y="5920114"/>
            <a:ext cx="604029" cy="604029"/>
          </a:xfrm>
          <a:prstGeom prst="rect">
            <a:avLst/>
          </a:prstGeom>
        </p:spPr>
      </p:pic>
      <p:sp>
        <p:nvSpPr>
          <p:cNvPr id="20" name="Tekstfelt 19">
            <a:extLst>
              <a:ext uri="{FF2B5EF4-FFF2-40B4-BE49-F238E27FC236}">
                <a16:creationId xmlns:a16="http://schemas.microsoft.com/office/drawing/2014/main" id="{3ECFD26D-5091-CB84-CB5C-9CD968F0B460}"/>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Genkald</a:t>
            </a:r>
          </a:p>
        </p:txBody>
      </p:sp>
    </p:spTree>
    <p:extLst>
      <p:ext uri="{BB962C8B-B14F-4D97-AF65-F5344CB8AC3E}">
        <p14:creationId xmlns:p14="http://schemas.microsoft.com/office/powerpoint/2010/main" val="2461952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08443A0-2CBA-38F9-30A1-0A5FE961289C}"/>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45514FE2-515E-5A04-F27A-31121C0B81A5}"/>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1D897866-B071-FB29-429B-B0EFEE1AED02}"/>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6DC2ADA7-D641-1AA1-E321-D52FFC429521}"/>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D40034A2-27A6-158E-06EE-FCF73724F0C0}"/>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A98C2102-057C-8DE6-5425-7BB1BC306B7E}"/>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3C0A2A48-213E-AF28-88F3-5F244F69E0D1}"/>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ED70994C-3F57-421C-8937-AA57530E9380}"/>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5371DAD7-30E0-4373-20D2-6654992157DD}"/>
              </a:ext>
            </a:extLst>
          </p:cNvPr>
          <p:cNvSpPr txBox="1"/>
          <p:nvPr/>
        </p:nvSpPr>
        <p:spPr>
          <a:xfrm>
            <a:off x="506185" y="1589314"/>
            <a:ext cx="11397343" cy="2329677"/>
          </a:xfrm>
          <a:prstGeom prst="rect">
            <a:avLst/>
          </a:prstGeom>
          <a:noFill/>
        </p:spPr>
        <p:txBody>
          <a:bodyPr wrap="square" rtlCol="0">
            <a:spAutoFit/>
          </a:bodyPr>
          <a:lstStyle/>
          <a:p>
            <a:pPr>
              <a:lnSpc>
                <a:spcPct val="150000"/>
              </a:lnSpc>
            </a:pPr>
            <a:r>
              <a:rPr lang="da-DK" sz="3200" b="1" dirty="0" err="1"/>
              <a:t>Productive</a:t>
            </a:r>
            <a:r>
              <a:rPr lang="da-DK" sz="3200" b="1" dirty="0"/>
              <a:t> </a:t>
            </a:r>
            <a:r>
              <a:rPr lang="da-DK" sz="3200" b="1" dirty="0" err="1"/>
              <a:t>failure</a:t>
            </a:r>
            <a:r>
              <a:rPr lang="da-DK" sz="3200" b="1" dirty="0"/>
              <a:t>: Tidslinje</a:t>
            </a:r>
          </a:p>
          <a:p>
            <a:r>
              <a:rPr lang="da-DK" dirty="0"/>
              <a:t>I dag skal vi arbejde ud fra teorien </a:t>
            </a:r>
            <a:r>
              <a:rPr lang="da-DK" b="1" dirty="0"/>
              <a:t>'</a:t>
            </a:r>
            <a:r>
              <a:rPr lang="da-DK" b="1" dirty="0" err="1"/>
              <a:t>Productive</a:t>
            </a:r>
            <a:r>
              <a:rPr lang="da-DK" b="1" dirty="0"/>
              <a:t> </a:t>
            </a:r>
            <a:r>
              <a:rPr lang="da-DK" b="1" dirty="0" err="1"/>
              <a:t>Failure</a:t>
            </a:r>
            <a:r>
              <a:rPr lang="da-DK" b="1" dirty="0"/>
              <a:t>'</a:t>
            </a:r>
            <a:r>
              <a:rPr lang="da-DK" dirty="0"/>
              <a:t>. I får nu udleveret ti historiske punkter, som I skal placere i den korrekte kronologiske rækkefølge – helt uden hjælp. Hvis I kan huske de specifikke årstal, må I meget gerne skrive dem ned på et stykke papir</a:t>
            </a:r>
          </a:p>
          <a:p>
            <a:pPr>
              <a:lnSpc>
                <a:spcPct val="150000"/>
              </a:lnSpc>
            </a:pPr>
            <a:endParaRPr lang="da-DK" sz="3200" dirty="0"/>
          </a:p>
        </p:txBody>
      </p:sp>
      <p:sp>
        <p:nvSpPr>
          <p:cNvPr id="23" name="Tekstfelt 22">
            <a:extLst>
              <a:ext uri="{FF2B5EF4-FFF2-40B4-BE49-F238E27FC236}">
                <a16:creationId xmlns:a16="http://schemas.microsoft.com/office/drawing/2014/main" id="{8764E193-E5CB-4B79-66C0-195936BB82DB}"/>
              </a:ext>
            </a:extLst>
          </p:cNvPr>
          <p:cNvSpPr txBox="1"/>
          <p:nvPr/>
        </p:nvSpPr>
        <p:spPr>
          <a:xfrm>
            <a:off x="4862995" y="3429000"/>
            <a:ext cx="6294862" cy="2862322"/>
          </a:xfrm>
          <a:prstGeom prst="rect">
            <a:avLst/>
          </a:prstGeom>
          <a:noFill/>
        </p:spPr>
        <p:txBody>
          <a:bodyPr wrap="square">
            <a:spAutoFit/>
          </a:bodyPr>
          <a:lstStyle/>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Genforeningen</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Krig mod Preussen og Østrig</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Ny grundlov</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Påskekrisen</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Danmarks første grundlov</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Kongen afskediger regeringen</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Forfatningskampen</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Folketinget og Landstinget oprettes</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Parlamentarismen indføres</a:t>
            </a:r>
          </a:p>
          <a:p>
            <a:pPr marL="285750" lvl="0" indent="-285750" eaLnBrk="0" fontAlgn="base" hangingPunct="0">
              <a:spcBef>
                <a:spcPct val="0"/>
              </a:spcBef>
              <a:spcAft>
                <a:spcPct val="0"/>
              </a:spcAft>
              <a:buFont typeface="Arial" panose="020B0604020202020204" pitchFamily="34" charset="0"/>
              <a:buChar char="•"/>
            </a:pPr>
            <a:r>
              <a:rPr lang="da-DK" altLang="da-DK" dirty="0">
                <a:latin typeface="Arial" panose="020B0604020202020204" pitchFamily="34" charset="0"/>
              </a:rPr>
              <a:t>Danmark mister Slesvig, Holsten og Lauenborg</a:t>
            </a:r>
          </a:p>
        </p:txBody>
      </p:sp>
      <p:sp>
        <p:nvSpPr>
          <p:cNvPr id="3" name="Tekstfelt 2">
            <a:extLst>
              <a:ext uri="{FF2B5EF4-FFF2-40B4-BE49-F238E27FC236}">
                <a16:creationId xmlns:a16="http://schemas.microsoft.com/office/drawing/2014/main" id="{96B83156-1566-A0E4-97A8-F8B8C4AE0A10}"/>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Genkald</a:t>
            </a:r>
          </a:p>
        </p:txBody>
      </p:sp>
    </p:spTree>
    <p:extLst>
      <p:ext uri="{BB962C8B-B14F-4D97-AF65-F5344CB8AC3E}">
        <p14:creationId xmlns:p14="http://schemas.microsoft.com/office/powerpoint/2010/main" val="2396698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A92CBB9-3C7E-864D-2C55-CC922E4E0B88}"/>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3322A940-AC35-2A03-22B8-EC27CBBA4170}"/>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0B396451-4AD2-A2BD-DDF5-419B6FD6F27E}"/>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17AAF6DC-15CD-8705-D81F-916D20F02A70}"/>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B9FB7B7A-15BD-ACC2-0D79-544428B176A1}"/>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F152622C-9598-FE2E-D944-9DA756612E45}"/>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876F5379-414C-F59E-711D-44C89310A475}"/>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5DC3442E-63D3-82C2-A383-28F816A48EA6}"/>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12" name="Tekstfelt 11">
            <a:extLst>
              <a:ext uri="{FF2B5EF4-FFF2-40B4-BE49-F238E27FC236}">
                <a16:creationId xmlns:a16="http://schemas.microsoft.com/office/drawing/2014/main" id="{34415B6C-5FD7-5E96-F9B4-379A63D35D57}"/>
              </a:ext>
            </a:extLst>
          </p:cNvPr>
          <p:cNvSpPr txBox="1"/>
          <p:nvPr/>
        </p:nvSpPr>
        <p:spPr>
          <a:xfrm>
            <a:off x="272141" y="1118995"/>
            <a:ext cx="11647715" cy="5656933"/>
          </a:xfrm>
          <a:prstGeom prst="rect">
            <a:avLst/>
          </a:prstGeom>
          <a:noFill/>
        </p:spPr>
        <p:txBody>
          <a:bodyPr wrap="square" numCol="2">
            <a:spAutoFit/>
          </a:bodyPr>
          <a:lstStyle/>
          <a:p>
            <a:pPr lvl="0">
              <a:lnSpc>
                <a:spcPct val="115000"/>
              </a:lnSpc>
              <a:spcAft>
                <a:spcPts val="800"/>
              </a:spcAft>
              <a:tabLst>
                <a:tab pos="457200" algn="l"/>
              </a:tabLst>
            </a:pPr>
            <a:r>
              <a:rPr lang="da-DK" sz="2000" b="1" kern="100" dirty="0">
                <a:effectLst/>
                <a:latin typeface="Aptos" panose="020B0004020202020204" pitchFamily="34" charset="0"/>
                <a:ea typeface="Aptos" panose="020B0004020202020204" pitchFamily="34" charset="0"/>
                <a:cs typeface="Times New Roman" panose="02020603050405020304" pitchFamily="18" charset="0"/>
              </a:rPr>
              <a:t>Den rette rækkefølge – hvor mange ramte i?</a:t>
            </a:r>
          </a:p>
          <a:p>
            <a:pPr lvl="0">
              <a:lnSpc>
                <a:spcPct val="115000"/>
              </a:lnSpc>
              <a:spcAft>
                <a:spcPts val="800"/>
              </a:spcAft>
              <a:tabLst>
                <a:tab pos="457200" algn="l"/>
              </a:tabLst>
            </a:pPr>
            <a:endParaRPr lang="da-DK"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1849 – Danmarks første grundlov</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Danmark får sin første demokratiske </a:t>
            </a:r>
            <a:r>
              <a:rPr lang="da-DK" sz="1600" b="1" kern="100" dirty="0">
                <a:effectLst/>
                <a:latin typeface="Aptos" panose="020B0004020202020204" pitchFamily="34" charset="0"/>
                <a:ea typeface="Aptos" panose="020B0004020202020204" pitchFamily="34" charset="0"/>
                <a:cs typeface="Times New Roman" panose="02020603050405020304" pitchFamily="18" charset="0"/>
              </a:rPr>
              <a:t>Danmarks Riges Grundlov</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som afskaffer enevælden og indfører et konstitutionelt monarki.</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1849 – Folketinget og Landstinget oprettes</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Rigsdagen får to kamre: Folketinget og Landstinget.</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1864 – Krig mod Preussen og Østrig</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Danmark taber </a:t>
            </a:r>
            <a:r>
              <a:rPr lang="da-DK" sz="1600" b="1" kern="100" dirty="0">
                <a:effectLst/>
                <a:latin typeface="Aptos" panose="020B0004020202020204" pitchFamily="34" charset="0"/>
                <a:ea typeface="Aptos" panose="020B0004020202020204" pitchFamily="34" charset="0"/>
                <a:cs typeface="Times New Roman" panose="02020603050405020304" pitchFamily="18" charset="0"/>
              </a:rPr>
              <a:t>Den Anden Slesvigske Krig</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1864 – Danmark mister Slesvig, Holsten og Lauenborg</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Nederlaget betyder, at Danmark mister store landområder.</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1870’erne–1890’erne – Forfatningskampen</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Konflikt mellem Folketinget og regeringen om hvem der skal bestemme i Danmark.</a:t>
            </a:r>
          </a:p>
          <a:p>
            <a:pPr marL="342900" lvl="0" indent="-342900">
              <a:lnSpc>
                <a:spcPct val="115000"/>
              </a:lnSpc>
              <a:spcAft>
                <a:spcPts val="800"/>
              </a:spcAft>
              <a:buFont typeface="+mj-lt"/>
              <a:buAutoNum type="arabicPeriod"/>
              <a:tabLst>
                <a:tab pos="457200" algn="l"/>
              </a:tabLst>
            </a:pPr>
            <a:endParaRPr lang="da-DK"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endParaRPr lang="da-DK" sz="16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endParaRPr lang="da-DK"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1901 – Parlamentarismen indføres</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Efter </a:t>
            </a:r>
            <a:r>
              <a:rPr lang="da-DK" sz="1600" b="1" kern="100" dirty="0">
                <a:effectLst/>
                <a:latin typeface="Aptos" panose="020B0004020202020204" pitchFamily="34" charset="0"/>
                <a:ea typeface="Aptos" panose="020B0004020202020204" pitchFamily="34" charset="0"/>
                <a:cs typeface="Times New Roman" panose="02020603050405020304" pitchFamily="18" charset="0"/>
              </a:rPr>
              <a:t>Systemskiftet</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accepterer kongen, at regeringen skal have støtte fra Folketinget.</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1915 – Ny grundlov</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Kvinder og tjenestefolk får stemmeret i </a:t>
            </a:r>
            <a:r>
              <a:rPr lang="da-DK" sz="1600" b="1" kern="100" dirty="0">
                <a:effectLst/>
                <a:latin typeface="Aptos" panose="020B0004020202020204" pitchFamily="34" charset="0"/>
                <a:ea typeface="Aptos" panose="020B0004020202020204" pitchFamily="34" charset="0"/>
                <a:cs typeface="Times New Roman" panose="02020603050405020304" pitchFamily="18" charset="0"/>
              </a:rPr>
              <a:t>Danmarks Riges Grundlov</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1920 – Genforeningen</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En folkeafstemning gør, at </a:t>
            </a:r>
            <a:r>
              <a:rPr lang="da-DK" sz="1600" b="1" kern="100" dirty="0">
                <a:effectLst/>
                <a:latin typeface="Aptos" panose="020B0004020202020204" pitchFamily="34" charset="0"/>
                <a:ea typeface="Aptos" panose="020B0004020202020204" pitchFamily="34" charset="0"/>
                <a:cs typeface="Times New Roman" panose="02020603050405020304" pitchFamily="18" charset="0"/>
              </a:rPr>
              <a:t>Genforeningen</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bringer Nordslesvig tilbage til Danmark.</a:t>
            </a:r>
          </a:p>
          <a:p>
            <a:pPr marL="342900" lvl="0" indent="-342900">
              <a:lnSpc>
                <a:spcPct val="115000"/>
              </a:lnSpc>
              <a:spcAft>
                <a:spcPts val="800"/>
              </a:spcAft>
              <a:buFont typeface="+mj-lt"/>
              <a:buAutoNum type="arabicPeriod"/>
              <a:tabLst>
                <a:tab pos="457200" algn="l"/>
              </a:tabLst>
            </a:pPr>
            <a:r>
              <a:rPr lang="da-DK" sz="1600" b="1" kern="100" dirty="0">
                <a:effectLst/>
                <a:latin typeface="Aptos" panose="020B0004020202020204" pitchFamily="34" charset="0"/>
                <a:ea typeface="Aptos" panose="020B0004020202020204" pitchFamily="34" charset="0"/>
                <a:cs typeface="Times New Roman" panose="02020603050405020304" pitchFamily="18" charset="0"/>
              </a:rPr>
              <a:t>1920 – Kongen afskediger regeringen</a:t>
            </a:r>
            <a:br>
              <a:rPr lang="da-DK" sz="1600" kern="100" dirty="0">
                <a:effectLst/>
                <a:latin typeface="Aptos" panose="020B0004020202020204" pitchFamily="34" charset="0"/>
                <a:ea typeface="Aptos" panose="020B0004020202020204" pitchFamily="34" charset="0"/>
                <a:cs typeface="Times New Roman" panose="02020603050405020304" pitchFamily="18" charset="0"/>
              </a:rPr>
            </a:br>
            <a:r>
              <a:rPr lang="da-DK" sz="1600" kern="100" dirty="0">
                <a:effectLst/>
                <a:latin typeface="Aptos" panose="020B0004020202020204" pitchFamily="34" charset="0"/>
                <a:ea typeface="Aptos" panose="020B0004020202020204" pitchFamily="34" charset="0"/>
                <a:cs typeface="Times New Roman" panose="02020603050405020304" pitchFamily="18" charset="0"/>
              </a:rPr>
              <a:t>Kong </a:t>
            </a:r>
            <a:r>
              <a:rPr lang="da-DK" sz="1600" b="1" kern="100" dirty="0">
                <a:effectLst/>
                <a:latin typeface="Aptos" panose="020B0004020202020204" pitchFamily="34" charset="0"/>
                <a:ea typeface="Aptos" panose="020B0004020202020204" pitchFamily="34" charset="0"/>
                <a:cs typeface="Times New Roman" panose="02020603050405020304" pitchFamily="18" charset="0"/>
              </a:rPr>
              <a:t>Christian X</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afskediger regeringen uden Folketingets støtte.</a:t>
            </a:r>
          </a:p>
          <a:p>
            <a:pPr marL="342900" indent="-342900">
              <a:buFont typeface="+mj-lt"/>
              <a:buAutoNum type="arabicPeriod"/>
            </a:pPr>
            <a:r>
              <a:rPr lang="da-DK" sz="1600" b="1" dirty="0">
                <a:effectLst/>
                <a:latin typeface="Aptos" panose="020B0004020202020204" pitchFamily="34" charset="0"/>
                <a:ea typeface="Aptos" panose="020B0004020202020204" pitchFamily="34" charset="0"/>
                <a:cs typeface="Times New Roman" panose="02020603050405020304" pitchFamily="18" charset="0"/>
              </a:rPr>
              <a:t>1920 – Påskekrisen</a:t>
            </a:r>
            <a:br>
              <a:rPr lang="da-DK" sz="1600" dirty="0">
                <a:effectLst/>
                <a:latin typeface="Aptos" panose="020B0004020202020204" pitchFamily="34" charset="0"/>
                <a:ea typeface="Aptos" panose="020B0004020202020204" pitchFamily="34" charset="0"/>
                <a:cs typeface="Times New Roman" panose="02020603050405020304" pitchFamily="18" charset="0"/>
              </a:rPr>
            </a:br>
            <a:r>
              <a:rPr lang="da-DK" sz="1600" dirty="0">
                <a:effectLst/>
                <a:latin typeface="Aptos" panose="020B0004020202020204" pitchFamily="34" charset="0"/>
                <a:ea typeface="Aptos" panose="020B0004020202020204" pitchFamily="34" charset="0"/>
                <a:cs typeface="Times New Roman" panose="02020603050405020304" pitchFamily="18" charset="0"/>
              </a:rPr>
              <a:t>Den politiske krise </a:t>
            </a:r>
            <a:r>
              <a:rPr lang="da-DK" sz="1600" b="1" dirty="0">
                <a:effectLst/>
                <a:latin typeface="Aptos" panose="020B0004020202020204" pitchFamily="34" charset="0"/>
                <a:ea typeface="Aptos" panose="020B0004020202020204" pitchFamily="34" charset="0"/>
                <a:cs typeface="Times New Roman" panose="02020603050405020304" pitchFamily="18" charset="0"/>
              </a:rPr>
              <a:t>Påskekrisen</a:t>
            </a:r>
            <a:r>
              <a:rPr lang="da-DK" sz="1600" dirty="0">
                <a:effectLst/>
                <a:latin typeface="Aptos" panose="020B0004020202020204" pitchFamily="34" charset="0"/>
                <a:ea typeface="Aptos" panose="020B0004020202020204" pitchFamily="34" charset="0"/>
                <a:cs typeface="Times New Roman" panose="02020603050405020304" pitchFamily="18" charset="0"/>
              </a:rPr>
              <a:t> ender med, at kongens magt begrænses, og parlamentarismen bliver fast tradition i Danmark</a:t>
            </a:r>
            <a:endParaRPr lang="da-DK" sz="1600" dirty="0"/>
          </a:p>
        </p:txBody>
      </p:sp>
      <p:sp>
        <p:nvSpPr>
          <p:cNvPr id="2" name="Tekstfelt 1">
            <a:extLst>
              <a:ext uri="{FF2B5EF4-FFF2-40B4-BE49-F238E27FC236}">
                <a16:creationId xmlns:a16="http://schemas.microsoft.com/office/drawing/2014/main" id="{25425696-01CB-3718-A028-4CD980881C67}"/>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Genkald</a:t>
            </a:r>
          </a:p>
        </p:txBody>
      </p:sp>
    </p:spTree>
    <p:extLst>
      <p:ext uri="{BB962C8B-B14F-4D97-AF65-F5344CB8AC3E}">
        <p14:creationId xmlns:p14="http://schemas.microsoft.com/office/powerpoint/2010/main" val="3409200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B8CE3C-1162-3D6B-BDB2-FA6C0A072B60}"/>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1F629255-1525-28DC-7112-00AD115A1E7A}"/>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58A80815-CED0-468C-BEA7-311986AEAFCF}"/>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C33EB03A-62D7-7B64-74A5-1A196F801AD3}"/>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6" name="Tekstfelt 5">
            <a:extLst>
              <a:ext uri="{FF2B5EF4-FFF2-40B4-BE49-F238E27FC236}">
                <a16:creationId xmlns:a16="http://schemas.microsoft.com/office/drawing/2014/main" id="{A0644B1C-9A2C-369D-8B8B-A78669A6351B}"/>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8DBE3064-93B1-F534-0363-BD6CAF72C088}"/>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A3E5F610-4348-7120-E316-8ABFF6594AD6}"/>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07A6006B-9285-8160-45F8-04CD956D2660}"/>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12314837-DCA1-09A3-4145-54FFEC1445F8}"/>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a-DK" dirty="0"/>
              <a:t>Bilag 8</a:t>
            </a:r>
          </a:p>
        </p:txBody>
      </p:sp>
      <p:sp>
        <p:nvSpPr>
          <p:cNvPr id="3" name="Tekstfelt 2">
            <a:extLst>
              <a:ext uri="{FF2B5EF4-FFF2-40B4-BE49-F238E27FC236}">
                <a16:creationId xmlns:a16="http://schemas.microsoft.com/office/drawing/2014/main" id="{DF7FEE7D-EECB-EEED-A1C1-AC72592EC59F}"/>
              </a:ext>
            </a:extLst>
          </p:cNvPr>
          <p:cNvSpPr txBox="1"/>
          <p:nvPr/>
        </p:nvSpPr>
        <p:spPr>
          <a:xfrm>
            <a:off x="272144" y="1348178"/>
            <a:ext cx="11919856" cy="1415772"/>
          </a:xfrm>
          <a:prstGeom prst="rect">
            <a:avLst/>
          </a:prstGeom>
          <a:noFill/>
        </p:spPr>
        <p:txBody>
          <a:bodyPr wrap="square" rtlCol="0">
            <a:spAutoFit/>
          </a:bodyPr>
          <a:lstStyle/>
          <a:p>
            <a:r>
              <a:rPr lang="da-DK" sz="3200" dirty="0"/>
              <a:t>Genkald: Mix og Match</a:t>
            </a:r>
          </a:p>
          <a:p>
            <a:endParaRPr lang="da-DK" dirty="0"/>
          </a:p>
          <a:p>
            <a:endParaRPr lang="da-DK" dirty="0"/>
          </a:p>
          <a:p>
            <a:r>
              <a:rPr lang="da-DK" dirty="0"/>
              <a:t> </a:t>
            </a:r>
          </a:p>
        </p:txBody>
      </p:sp>
      <p:sp>
        <p:nvSpPr>
          <p:cNvPr id="15" name="Tekstfelt 14">
            <a:extLst>
              <a:ext uri="{FF2B5EF4-FFF2-40B4-BE49-F238E27FC236}">
                <a16:creationId xmlns:a16="http://schemas.microsoft.com/office/drawing/2014/main" id="{6B46967A-D27C-DA15-94AA-3EE77E4B094D}"/>
              </a:ext>
            </a:extLst>
          </p:cNvPr>
          <p:cNvSpPr txBox="1"/>
          <p:nvPr/>
        </p:nvSpPr>
        <p:spPr>
          <a:xfrm>
            <a:off x="8646708" y="1419285"/>
            <a:ext cx="3051982" cy="4524315"/>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ptos" panose="020B0004020202020204" pitchFamily="34" charset="0"/>
              </a:rPr>
              <a:t>De 14 ord/personer:</a:t>
            </a:r>
          </a:p>
          <a:p>
            <a:pPr marR="0" lvl="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ptos" panose="020B00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Christian X</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Carl Theodor Zahle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Regering</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Konge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Grundlov</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Afskedigelse</a:t>
            </a:r>
          </a:p>
          <a:p>
            <a:pPr marL="342900" lvl="0" indent="-342900" eaLnBrk="0" fontAlgn="base" hangingPunct="0">
              <a:spcBef>
                <a:spcPct val="0"/>
              </a:spcBef>
              <a:spcAft>
                <a:spcPct val="0"/>
              </a:spcAft>
              <a:buFont typeface="+mj-lt"/>
              <a:buAutoNum type="arabicPeriod"/>
            </a:pPr>
            <a:r>
              <a:rPr kumimoji="0" lang="da-DK" altLang="da-DK" sz="1800" b="0" i="0" u="none" strike="noStrike" cap="none" normalizeH="0" baseline="0" dirty="0">
                <a:ln>
                  <a:noFill/>
                </a:ln>
                <a:solidFill>
                  <a:schemeClr val="tx1"/>
                </a:solidFill>
                <a:effectLst/>
                <a:latin typeface="Aptos" panose="020B0004020202020204" pitchFamily="34" charset="0"/>
              </a:rPr>
              <a:t> </a:t>
            </a:r>
            <a:r>
              <a:rPr lang="da-DK" dirty="0"/>
              <a:t>Slesvig og Holsten</a:t>
            </a:r>
            <a:endParaRPr kumimoji="0" lang="da-DK" altLang="da-DK" sz="1800" b="0" i="0" u="none" strike="noStrike" cap="none" normalizeH="0" baseline="0" dirty="0">
              <a:ln>
                <a:noFill/>
              </a:ln>
              <a:solidFill>
                <a:schemeClr val="tx1"/>
              </a:solidFill>
              <a:effectLst/>
              <a:latin typeface="Aptos" panose="020B00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Demonstration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Sønderjylland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Folkeafstemning</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Krise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Demokrati</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Parlamentarisme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Enevælde</a:t>
            </a:r>
          </a:p>
        </p:txBody>
      </p:sp>
      <p:sp>
        <p:nvSpPr>
          <p:cNvPr id="17" name="Tekstfelt 16">
            <a:extLst>
              <a:ext uri="{FF2B5EF4-FFF2-40B4-BE49-F238E27FC236}">
                <a16:creationId xmlns:a16="http://schemas.microsoft.com/office/drawing/2014/main" id="{8C127610-C2EC-AE3A-3AE5-D5EA50FCF0F0}"/>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Genkald</a:t>
            </a:r>
          </a:p>
        </p:txBody>
      </p:sp>
      <p:sp>
        <p:nvSpPr>
          <p:cNvPr id="12" name="Tekstfelt 11">
            <a:extLst>
              <a:ext uri="{FF2B5EF4-FFF2-40B4-BE49-F238E27FC236}">
                <a16:creationId xmlns:a16="http://schemas.microsoft.com/office/drawing/2014/main" id="{8B722FD7-1346-07CE-36FA-E344D28E9A26}"/>
              </a:ext>
            </a:extLst>
          </p:cNvPr>
          <p:cNvSpPr txBox="1"/>
          <p:nvPr/>
        </p:nvSpPr>
        <p:spPr>
          <a:xfrm>
            <a:off x="1008654" y="2763950"/>
            <a:ext cx="6487886" cy="1323439"/>
          </a:xfrm>
          <a:prstGeom prst="rect">
            <a:avLst/>
          </a:prstGeom>
          <a:noFill/>
        </p:spPr>
        <p:txBody>
          <a:bodyPr wrap="square">
            <a:spAutoFit/>
          </a:bodyPr>
          <a:lstStyle/>
          <a:p>
            <a:pPr lvl="0" eaLnBrk="0" fontAlgn="base" hangingPunct="0">
              <a:spcBef>
                <a:spcPct val="0"/>
              </a:spcBef>
              <a:spcAft>
                <a:spcPct val="0"/>
              </a:spcAft>
            </a:pPr>
            <a:r>
              <a:rPr lang="da-DK" sz="2000" b="1" dirty="0"/>
              <a:t>Opgave:</a:t>
            </a:r>
            <a:r>
              <a:rPr lang="da-DK" sz="2000" dirty="0"/>
              <a:t> I sidste uge arbejdede I med 14 ord og personer. I har nu 5 minutter til at genopfriske jeres egne noter – eller læse en makkers – før vi spiller 'Mix og Match'. Jeg forklarer mere om spillet på næste slide.</a:t>
            </a:r>
            <a:endParaRPr kumimoji="0" lang="da-DK" altLang="da-DK" sz="2000" b="0" i="0" u="none" strike="noStrike" cap="none" normalizeH="0" baseline="0" dirty="0">
              <a:ln>
                <a:noFill/>
              </a:ln>
              <a:solidFill>
                <a:schemeClr val="tx1"/>
              </a:solidFill>
              <a:effectLst/>
              <a:latin typeface="Aptos" panose="020B0004020202020204" pitchFamily="34" charset="0"/>
            </a:endParaRPr>
          </a:p>
        </p:txBody>
      </p:sp>
    </p:spTree>
    <p:extLst>
      <p:ext uri="{BB962C8B-B14F-4D97-AF65-F5344CB8AC3E}">
        <p14:creationId xmlns:p14="http://schemas.microsoft.com/office/powerpoint/2010/main" val="4283794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925E106-4264-5E26-4BE2-D73BE5E57D6F}"/>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AFDCD8D3-7EDD-E392-8BF4-7196DEDA41F0}"/>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428511AE-AA7D-DC8E-3E3B-CFA8F414EFC4}"/>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366D8F61-B28B-4385-BB6F-C0F7A1BC11FA}"/>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393ED0A1-E620-377A-2ED8-48C48B67EF54}"/>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F4F06A8E-30CB-B5EC-482F-F763D036986E}"/>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B8331C7A-4A61-D632-DAB1-85CCF302D2C9}"/>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7DDCF79F-9D8B-606D-6F89-BED3AA612A59}"/>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2BD437B3-BFFC-16AC-0F77-AC62E15CCC0C}"/>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B439D0D4-AABE-C220-7580-5936D65938CA}"/>
              </a:ext>
            </a:extLst>
          </p:cNvPr>
          <p:cNvSpPr txBox="1"/>
          <p:nvPr/>
        </p:nvSpPr>
        <p:spPr>
          <a:xfrm>
            <a:off x="272144" y="1348178"/>
            <a:ext cx="11919856" cy="1415772"/>
          </a:xfrm>
          <a:prstGeom prst="rect">
            <a:avLst/>
          </a:prstGeom>
          <a:noFill/>
        </p:spPr>
        <p:txBody>
          <a:bodyPr wrap="square" rtlCol="0">
            <a:spAutoFit/>
          </a:bodyPr>
          <a:lstStyle/>
          <a:p>
            <a:r>
              <a:rPr lang="da-DK" sz="3200" dirty="0"/>
              <a:t>Genkald: Mix og Match</a:t>
            </a:r>
          </a:p>
          <a:p>
            <a:endParaRPr lang="da-DK" dirty="0"/>
          </a:p>
          <a:p>
            <a:endParaRPr lang="da-DK" dirty="0"/>
          </a:p>
          <a:p>
            <a:r>
              <a:rPr lang="da-DK" dirty="0"/>
              <a:t> </a:t>
            </a:r>
          </a:p>
        </p:txBody>
      </p:sp>
      <p:sp>
        <p:nvSpPr>
          <p:cNvPr id="15" name="Tekstfelt 14">
            <a:extLst>
              <a:ext uri="{FF2B5EF4-FFF2-40B4-BE49-F238E27FC236}">
                <a16:creationId xmlns:a16="http://schemas.microsoft.com/office/drawing/2014/main" id="{03D26037-8AE0-80D0-9681-91BD2225EF78}"/>
              </a:ext>
            </a:extLst>
          </p:cNvPr>
          <p:cNvSpPr txBox="1"/>
          <p:nvPr/>
        </p:nvSpPr>
        <p:spPr>
          <a:xfrm>
            <a:off x="8646708" y="1419285"/>
            <a:ext cx="3051982" cy="4524315"/>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ptos" panose="020B0004020202020204" pitchFamily="34" charset="0"/>
              </a:rPr>
              <a:t>De 14 ord/personer:</a:t>
            </a:r>
          </a:p>
          <a:p>
            <a:pPr marR="0" lvl="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ptos" panose="020B00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Christian X</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Carl Theodor Zahle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Regering</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Konge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Grundlov</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Afskedigelse</a:t>
            </a:r>
          </a:p>
          <a:p>
            <a:pPr marL="342900" lvl="0" indent="-342900" eaLnBrk="0" fontAlgn="base" hangingPunct="0">
              <a:spcBef>
                <a:spcPct val="0"/>
              </a:spcBef>
              <a:spcAft>
                <a:spcPct val="0"/>
              </a:spcAft>
              <a:buFont typeface="+mj-lt"/>
              <a:buAutoNum type="arabicPeriod"/>
            </a:pPr>
            <a:r>
              <a:rPr kumimoji="0" lang="da-DK" altLang="da-DK" sz="1800" b="0" i="0" u="none" strike="noStrike" cap="none" normalizeH="0" baseline="0" dirty="0">
                <a:ln>
                  <a:noFill/>
                </a:ln>
                <a:solidFill>
                  <a:schemeClr val="tx1"/>
                </a:solidFill>
                <a:effectLst/>
                <a:latin typeface="Aptos" panose="020B0004020202020204" pitchFamily="34" charset="0"/>
              </a:rPr>
              <a:t> </a:t>
            </a:r>
            <a:r>
              <a:rPr lang="da-DK" dirty="0"/>
              <a:t>Slesvig og Holsten</a:t>
            </a:r>
            <a:endParaRPr kumimoji="0" lang="da-DK" altLang="da-DK" sz="1800" b="0" i="0" u="none" strike="noStrike" cap="none" normalizeH="0" baseline="0" dirty="0">
              <a:ln>
                <a:noFill/>
              </a:ln>
              <a:solidFill>
                <a:schemeClr val="tx1"/>
              </a:solidFill>
              <a:effectLst/>
              <a:latin typeface="Aptos" panose="020B00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Demonstration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Sønderjylland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Folkeafstemning</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Krise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Demokrati</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Parlamentarisme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tx1"/>
                </a:solidFill>
                <a:effectLst/>
                <a:latin typeface="Aptos" panose="020B0004020202020204" pitchFamily="34" charset="0"/>
              </a:rPr>
              <a:t> Enevælde</a:t>
            </a:r>
          </a:p>
        </p:txBody>
      </p:sp>
      <p:sp>
        <p:nvSpPr>
          <p:cNvPr id="16" name="Tekstfelt 15">
            <a:extLst>
              <a:ext uri="{FF2B5EF4-FFF2-40B4-BE49-F238E27FC236}">
                <a16:creationId xmlns:a16="http://schemas.microsoft.com/office/drawing/2014/main" id="{6C7E0272-A364-DFF6-BBF3-5D13439010E9}"/>
              </a:ext>
            </a:extLst>
          </p:cNvPr>
          <p:cNvSpPr txBox="1"/>
          <p:nvPr/>
        </p:nvSpPr>
        <p:spPr>
          <a:xfrm>
            <a:off x="424541" y="1853539"/>
            <a:ext cx="6487886" cy="39703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rial" panose="020B0604020202020204" pitchFamily="34" charset="0"/>
              </a:rPr>
              <a:t>Alle elever får et kort</a:t>
            </a: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dirty="0">
                <a:ln>
                  <a:noFill/>
                </a:ln>
                <a:solidFill>
                  <a:schemeClr val="tx1"/>
                </a:solidFill>
                <a:effectLst/>
                <a:latin typeface="Arial" panose="020B0604020202020204" pitchFamily="34" charset="0"/>
              </a:rPr>
              <a:t>Nogle kort har fx </a:t>
            </a:r>
            <a:r>
              <a:rPr kumimoji="0" lang="da-DK" altLang="da-DK" sz="1800" b="1" i="0" u="none" strike="noStrike" cap="none" normalizeH="0" baseline="0" dirty="0">
                <a:ln>
                  <a:noFill/>
                </a:ln>
                <a:solidFill>
                  <a:schemeClr val="tx1"/>
                </a:solidFill>
                <a:effectLst/>
                <a:latin typeface="Arial" panose="020B0604020202020204" pitchFamily="34" charset="0"/>
              </a:rPr>
              <a:t>begreber</a:t>
            </a:r>
            <a:r>
              <a:rPr kumimoji="0" lang="da-DK" altLang="da-DK" sz="18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dirty="0">
                <a:ln>
                  <a:noFill/>
                </a:ln>
                <a:solidFill>
                  <a:schemeClr val="tx1"/>
                </a:solidFill>
                <a:effectLst/>
                <a:latin typeface="Arial" panose="020B0604020202020204" pitchFamily="34" charset="0"/>
              </a:rPr>
              <a:t>Andre kort har </a:t>
            </a:r>
            <a:r>
              <a:rPr kumimoji="0" lang="da-DK" altLang="da-DK" sz="1800" b="1" i="0" u="none" strike="noStrike" cap="none" normalizeH="0" baseline="0" dirty="0">
                <a:ln>
                  <a:noFill/>
                </a:ln>
                <a:solidFill>
                  <a:schemeClr val="tx1"/>
                </a:solidFill>
                <a:effectLst/>
                <a:latin typeface="Arial" panose="020B0604020202020204" pitchFamily="34" charset="0"/>
              </a:rPr>
              <a:t>forklaringer</a:t>
            </a: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da-DK" altLang="da-DK" sz="1800" b="1"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rial" panose="020B0604020202020204" pitchFamily="34" charset="0"/>
              </a:rPr>
              <a:t>Eleverne går rundt i klassen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dirty="0">
                <a:ln>
                  <a:noFill/>
                </a:ln>
                <a:solidFill>
                  <a:schemeClr val="tx1"/>
                </a:solidFill>
                <a:effectLst/>
                <a:latin typeface="Arial" panose="020B0604020202020204" pitchFamily="34" charset="0"/>
              </a:rPr>
              <a:t>I snakker med hinanden for at finde den person, der har kortet der passer sammen med jeres.</a:t>
            </a:r>
          </a:p>
          <a:p>
            <a:pPr marR="0" lvl="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rial" panose="020B0604020202020204" pitchFamily="34" charset="0"/>
              </a:rPr>
              <a:t>De finder deres match</a:t>
            </a:r>
            <a:endParaRPr lang="da-DK" altLang="da-DK"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dirty="0">
                <a:ln>
                  <a:noFill/>
                </a:ln>
                <a:solidFill>
                  <a:schemeClr val="tx1"/>
                </a:solidFill>
                <a:effectLst/>
                <a:latin typeface="Arial" panose="020B0604020202020204" pitchFamily="34" charset="0"/>
              </a:rPr>
              <a:t>Når to kort passer sammen, danner i et par, og giver dem til en lærer.</a:t>
            </a:r>
          </a:p>
          <a:p>
            <a:pPr marR="0" lvl="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rial" panose="020B0604020202020204" pitchFamily="34" charset="0"/>
              </a:rPr>
              <a:t>Parret forklarer deres match</a:t>
            </a:r>
            <a:endParaRPr lang="da-DK" altLang="da-DK"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dirty="0">
                <a:ln>
                  <a:noFill/>
                </a:ln>
                <a:solidFill>
                  <a:schemeClr val="tx1"/>
                </a:solidFill>
                <a:effectLst/>
                <a:latin typeface="Arial" panose="020B0604020202020204" pitchFamily="34" charset="0"/>
              </a:rPr>
              <a:t>I skal kunne forklare, hvorfor kortene passer sammen.</a:t>
            </a:r>
          </a:p>
          <a:p>
            <a:pPr marR="0" lvl="0" algn="l" defTabSz="914400" rtl="0" eaLnBrk="0" fontAlgn="base" latinLnBrk="0" hangingPunct="0">
              <a:lnSpc>
                <a:spcPct val="100000"/>
              </a:lnSpc>
              <a:spcBef>
                <a:spcPct val="0"/>
              </a:spcBef>
              <a:spcAft>
                <a:spcPct val="0"/>
              </a:spcAft>
              <a:buClrTx/>
              <a:buSzTx/>
              <a:tabLst/>
            </a:pPr>
            <a:r>
              <a:rPr kumimoji="0" lang="da-DK" altLang="da-DK" sz="1800" b="1" i="0" u="none" strike="noStrike" cap="none" normalizeH="0" baseline="0" dirty="0">
                <a:ln>
                  <a:noFill/>
                </a:ln>
                <a:solidFill>
                  <a:schemeClr val="tx1"/>
                </a:solidFill>
                <a:effectLst/>
                <a:latin typeface="Arial" panose="020B0604020202020204" pitchFamily="34" charset="0"/>
              </a:rPr>
              <a:t>Læreren samler op</a:t>
            </a:r>
            <a:endParaRPr lang="da-DK" altLang="da-DK"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1800" b="0" i="0" u="none" strike="noStrike" cap="none" normalizeH="0" baseline="0" dirty="0">
                <a:ln>
                  <a:noFill/>
                </a:ln>
                <a:solidFill>
                  <a:schemeClr val="tx1"/>
                </a:solidFill>
                <a:effectLst/>
                <a:latin typeface="Arial" panose="020B0604020202020204" pitchFamily="34" charset="0"/>
              </a:rPr>
              <a:t>Klassen gennemgår nogle af matchene sammen.</a:t>
            </a:r>
          </a:p>
        </p:txBody>
      </p:sp>
      <p:sp>
        <p:nvSpPr>
          <p:cNvPr id="17" name="Tekstfelt 16">
            <a:extLst>
              <a:ext uri="{FF2B5EF4-FFF2-40B4-BE49-F238E27FC236}">
                <a16:creationId xmlns:a16="http://schemas.microsoft.com/office/drawing/2014/main" id="{AEAA75D7-7656-B357-A609-0334D6C4D99B}"/>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Genkald</a:t>
            </a:r>
          </a:p>
        </p:txBody>
      </p:sp>
    </p:spTree>
    <p:extLst>
      <p:ext uri="{BB962C8B-B14F-4D97-AF65-F5344CB8AC3E}">
        <p14:creationId xmlns:p14="http://schemas.microsoft.com/office/powerpoint/2010/main" val="1853134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CA797B-3140-8EC2-78AD-7F08BE9F3F91}"/>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C4E462D7-354B-5839-9725-DB18135F8786}"/>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6565FDAA-FFEE-CA0F-C7A5-24855A311033}"/>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76556172-077F-D8E2-8E37-E1B5EE8B590F}"/>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DCC83F8F-8E27-5E69-4BBD-C3E7E17317C9}"/>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3DABAFE6-1C4A-EA6E-9AE0-E18580D881A5}"/>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E4263C89-A83B-CFB5-3C2A-70C2BFB37CEF}"/>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06B7D83E-2B82-E588-01B1-FEA8E8170A6A}"/>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8A8C5425-7E0D-43BE-8B09-A9B646B7EA6F}"/>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18E31B9F-246E-0685-892A-D37A374D1657}"/>
              </a:ext>
            </a:extLst>
          </p:cNvPr>
          <p:cNvSpPr txBox="1"/>
          <p:nvPr/>
        </p:nvSpPr>
        <p:spPr>
          <a:xfrm>
            <a:off x="244929" y="1236159"/>
            <a:ext cx="11919856" cy="1415772"/>
          </a:xfrm>
          <a:prstGeom prst="rect">
            <a:avLst/>
          </a:prstGeom>
          <a:noFill/>
        </p:spPr>
        <p:txBody>
          <a:bodyPr wrap="square" rtlCol="0">
            <a:spAutoFit/>
          </a:bodyPr>
          <a:lstStyle/>
          <a:p>
            <a:r>
              <a:rPr lang="da-DK" sz="3200" dirty="0"/>
              <a:t>Genkald: Mix og Match</a:t>
            </a:r>
          </a:p>
          <a:p>
            <a:endParaRPr lang="da-DK" dirty="0"/>
          </a:p>
          <a:p>
            <a:endParaRPr lang="da-DK" dirty="0"/>
          </a:p>
          <a:p>
            <a:r>
              <a:rPr lang="da-DK" dirty="0"/>
              <a:t> </a:t>
            </a:r>
          </a:p>
        </p:txBody>
      </p:sp>
      <p:sp>
        <p:nvSpPr>
          <p:cNvPr id="17" name="Tekstfelt 16">
            <a:extLst>
              <a:ext uri="{FF2B5EF4-FFF2-40B4-BE49-F238E27FC236}">
                <a16:creationId xmlns:a16="http://schemas.microsoft.com/office/drawing/2014/main" id="{58EDFED3-5995-2D43-0BFF-CC5CA31E6EC3}"/>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Genkald</a:t>
            </a:r>
          </a:p>
        </p:txBody>
      </p:sp>
      <p:graphicFrame>
        <p:nvGraphicFramePr>
          <p:cNvPr id="7" name="Tabel 6">
            <a:extLst>
              <a:ext uri="{FF2B5EF4-FFF2-40B4-BE49-F238E27FC236}">
                <a16:creationId xmlns:a16="http://schemas.microsoft.com/office/drawing/2014/main" id="{311DC2E7-B32F-0796-0B06-CAF117DC9E1E}"/>
              </a:ext>
            </a:extLst>
          </p:cNvPr>
          <p:cNvGraphicFramePr>
            <a:graphicFrameLocks noGrp="1"/>
          </p:cNvGraphicFramePr>
          <p:nvPr>
            <p:extLst>
              <p:ext uri="{D42A27DB-BD31-4B8C-83A1-F6EECF244321}">
                <p14:modId xmlns:p14="http://schemas.microsoft.com/office/powerpoint/2010/main" val="2469409467"/>
              </p:ext>
            </p:extLst>
          </p:nvPr>
        </p:nvGraphicFramePr>
        <p:xfrm>
          <a:off x="1257300" y="1835185"/>
          <a:ext cx="10515600" cy="3999555"/>
        </p:xfrm>
        <a:graphic>
          <a:graphicData uri="http://schemas.openxmlformats.org/drawingml/2006/table">
            <a:tbl>
              <a:tblPr firstRow="1" firstCol="1" bandRow="1">
                <a:tableStyleId>{F5AB1C69-6EDB-4FF4-983F-18BD219EF322}</a:tableStyleId>
              </a:tblPr>
              <a:tblGrid>
                <a:gridCol w="2754086">
                  <a:extLst>
                    <a:ext uri="{9D8B030D-6E8A-4147-A177-3AD203B41FA5}">
                      <a16:colId xmlns:a16="http://schemas.microsoft.com/office/drawing/2014/main" val="1648876297"/>
                    </a:ext>
                  </a:extLst>
                </a:gridCol>
                <a:gridCol w="7761514">
                  <a:extLst>
                    <a:ext uri="{9D8B030D-6E8A-4147-A177-3AD203B41FA5}">
                      <a16:colId xmlns:a16="http://schemas.microsoft.com/office/drawing/2014/main" val="2961790404"/>
                    </a:ext>
                  </a:extLst>
                </a:gridCol>
              </a:tblGrid>
              <a:tr h="0">
                <a:tc>
                  <a:txBody>
                    <a:bodyPr/>
                    <a:lstStyle/>
                    <a:p>
                      <a:pPr algn="l">
                        <a:lnSpc>
                          <a:spcPct val="115000"/>
                        </a:lnSpc>
                        <a:spcAft>
                          <a:spcPts val="800"/>
                        </a:spcAft>
                        <a:buNone/>
                      </a:pPr>
                      <a:r>
                        <a:rPr lang="da-DK" sz="1600" kern="100">
                          <a:effectLst/>
                        </a:rPr>
                        <a:t>Ord</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Forklaring</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6619445"/>
                  </a:ext>
                </a:extLst>
              </a:tr>
              <a:tr h="0">
                <a:tc>
                  <a:txBody>
                    <a:bodyPr/>
                    <a:lstStyle/>
                    <a:p>
                      <a:pPr algn="r">
                        <a:lnSpc>
                          <a:spcPct val="115000"/>
                        </a:lnSpc>
                        <a:spcAft>
                          <a:spcPts val="800"/>
                        </a:spcAft>
                        <a:buNone/>
                      </a:pPr>
                      <a:r>
                        <a:rPr lang="da-DK" sz="1600" kern="100">
                          <a:effectLst/>
                        </a:rPr>
                        <a:t>Christian X   </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Danmarks konge som afskedigede regeringen under Påskekrisen.</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4496861"/>
                  </a:ext>
                </a:extLst>
              </a:tr>
              <a:tr h="0">
                <a:tc>
                  <a:txBody>
                    <a:bodyPr/>
                    <a:lstStyle/>
                    <a:p>
                      <a:pPr algn="r">
                        <a:lnSpc>
                          <a:spcPct val="115000"/>
                        </a:lnSpc>
                        <a:spcAft>
                          <a:spcPts val="800"/>
                        </a:spcAft>
                        <a:buNone/>
                      </a:pPr>
                      <a:r>
                        <a:rPr lang="da-DK" sz="1600" kern="100">
                          <a:effectLst/>
                        </a:rPr>
                        <a:t>Carl Theodor Zahle</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Statsministeren der blev afskediget af kongen i 1920.</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4775353"/>
                  </a:ext>
                </a:extLst>
              </a:tr>
              <a:tr h="0">
                <a:tc>
                  <a:txBody>
                    <a:bodyPr/>
                    <a:lstStyle/>
                    <a:p>
                      <a:pPr algn="r">
                        <a:lnSpc>
                          <a:spcPct val="115000"/>
                        </a:lnSpc>
                        <a:spcAft>
                          <a:spcPts val="800"/>
                        </a:spcAft>
                        <a:buNone/>
                      </a:pPr>
                      <a:r>
                        <a:rPr lang="da-DK" sz="1600" kern="100">
                          <a:effectLst/>
                        </a:rPr>
                        <a:t>Regering</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Den gruppe politikere der leder landet.</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5239145"/>
                  </a:ext>
                </a:extLst>
              </a:tr>
              <a:tr h="0">
                <a:tc>
                  <a:txBody>
                    <a:bodyPr/>
                    <a:lstStyle/>
                    <a:p>
                      <a:pPr algn="r">
                        <a:lnSpc>
                          <a:spcPct val="115000"/>
                        </a:lnSpc>
                        <a:spcAft>
                          <a:spcPts val="800"/>
                        </a:spcAft>
                        <a:buNone/>
                      </a:pPr>
                      <a:r>
                        <a:rPr lang="da-DK" sz="1600" kern="100">
                          <a:effectLst/>
                        </a:rPr>
                        <a:t>Konge</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Danmarks statsoverhoved.</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9357728"/>
                  </a:ext>
                </a:extLst>
              </a:tr>
              <a:tr h="0">
                <a:tc>
                  <a:txBody>
                    <a:bodyPr/>
                    <a:lstStyle/>
                    <a:p>
                      <a:pPr algn="r">
                        <a:lnSpc>
                          <a:spcPct val="115000"/>
                        </a:lnSpc>
                        <a:spcAft>
                          <a:spcPts val="800"/>
                        </a:spcAft>
                        <a:buNone/>
                      </a:pPr>
                      <a:r>
                        <a:rPr lang="da-DK" sz="1600" kern="100">
                          <a:effectLst/>
                        </a:rPr>
                        <a:t>Grundlov</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Den vigtigste lov der bestemmer hvordan Danmark styres.</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5386576"/>
                  </a:ext>
                </a:extLst>
              </a:tr>
              <a:tr h="0">
                <a:tc>
                  <a:txBody>
                    <a:bodyPr/>
                    <a:lstStyle/>
                    <a:p>
                      <a:pPr algn="r">
                        <a:lnSpc>
                          <a:spcPct val="115000"/>
                        </a:lnSpc>
                        <a:spcAft>
                          <a:spcPts val="800"/>
                        </a:spcAft>
                        <a:buNone/>
                      </a:pPr>
                      <a:r>
                        <a:rPr lang="da-DK" sz="1600" kern="100" dirty="0">
                          <a:effectLst/>
                        </a:rPr>
                        <a:t>Afskedigelse</a:t>
                      </a:r>
                      <a:endParaRPr lang="da-DK"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Når en person bliver fjernet fra sin stilling.</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7836198"/>
                  </a:ext>
                </a:extLst>
              </a:tr>
              <a:tr h="0">
                <a:tc>
                  <a:txBody>
                    <a:bodyPr/>
                    <a:lstStyle/>
                    <a:p>
                      <a:pPr algn="r">
                        <a:lnSpc>
                          <a:spcPct val="115000"/>
                        </a:lnSpc>
                        <a:spcAft>
                          <a:spcPts val="800"/>
                        </a:spcAft>
                        <a:buNone/>
                      </a:pPr>
                      <a:r>
                        <a:rPr lang="da-DK" sz="1600" b="1" kern="1200" dirty="0">
                          <a:solidFill>
                            <a:schemeClr val="lt1"/>
                          </a:solidFill>
                          <a:effectLst/>
                          <a:latin typeface="+mn-lt"/>
                          <a:ea typeface="+mn-ea"/>
                          <a:cs typeface="+mn-cs"/>
                        </a:rPr>
                        <a:t>Slesvig og Holsten</a:t>
                      </a:r>
                      <a:endParaRPr lang="da-DK"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dirty="0">
                          <a:effectLst/>
                        </a:rPr>
                        <a:t>Områderne man kæmpede om i 1864.</a:t>
                      </a:r>
                      <a:endParaRPr lang="da-DK"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2638827"/>
                  </a:ext>
                </a:extLst>
              </a:tr>
              <a:tr h="0">
                <a:tc>
                  <a:txBody>
                    <a:bodyPr/>
                    <a:lstStyle/>
                    <a:p>
                      <a:pPr algn="r">
                        <a:lnSpc>
                          <a:spcPct val="115000"/>
                        </a:lnSpc>
                        <a:spcAft>
                          <a:spcPts val="800"/>
                        </a:spcAft>
                        <a:buNone/>
                      </a:pPr>
                      <a:r>
                        <a:rPr lang="da-DK" sz="1600" kern="100">
                          <a:effectLst/>
                        </a:rPr>
                        <a:t>Demonstration</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Når mange mennesker samles for at protestere.</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9935362"/>
                  </a:ext>
                </a:extLst>
              </a:tr>
              <a:tr h="0">
                <a:tc>
                  <a:txBody>
                    <a:bodyPr/>
                    <a:lstStyle/>
                    <a:p>
                      <a:pPr algn="r">
                        <a:lnSpc>
                          <a:spcPct val="115000"/>
                        </a:lnSpc>
                        <a:spcAft>
                          <a:spcPts val="800"/>
                        </a:spcAft>
                        <a:buNone/>
                      </a:pPr>
                      <a:r>
                        <a:rPr lang="da-DK" sz="1600" kern="100">
                          <a:effectLst/>
                        </a:rPr>
                        <a:t>Sønderjylland</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Område i Danmark som var centralt i konflikten om grænsen.</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9237607"/>
                  </a:ext>
                </a:extLst>
              </a:tr>
              <a:tr h="0">
                <a:tc>
                  <a:txBody>
                    <a:bodyPr/>
                    <a:lstStyle/>
                    <a:p>
                      <a:pPr algn="r">
                        <a:lnSpc>
                          <a:spcPct val="115000"/>
                        </a:lnSpc>
                        <a:spcAft>
                          <a:spcPts val="800"/>
                        </a:spcAft>
                        <a:buNone/>
                      </a:pPr>
                      <a:r>
                        <a:rPr lang="da-DK" sz="1600" kern="100">
                          <a:effectLst/>
                        </a:rPr>
                        <a:t>Folkeafstemning</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Når befolkningen stemmer direkte om en politisk sag.</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9870417"/>
                  </a:ext>
                </a:extLst>
              </a:tr>
              <a:tr h="0">
                <a:tc>
                  <a:txBody>
                    <a:bodyPr/>
                    <a:lstStyle/>
                    <a:p>
                      <a:pPr algn="r">
                        <a:lnSpc>
                          <a:spcPct val="115000"/>
                        </a:lnSpc>
                        <a:spcAft>
                          <a:spcPts val="800"/>
                        </a:spcAft>
                        <a:buNone/>
                      </a:pPr>
                      <a:r>
                        <a:rPr lang="da-DK" sz="1600" kern="100">
                          <a:effectLst/>
                        </a:rPr>
                        <a:t>Krise</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En alvorlig politisk konflikt eller problem.</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8509683"/>
                  </a:ext>
                </a:extLst>
              </a:tr>
              <a:tr h="0">
                <a:tc>
                  <a:txBody>
                    <a:bodyPr/>
                    <a:lstStyle/>
                    <a:p>
                      <a:pPr algn="r">
                        <a:lnSpc>
                          <a:spcPct val="115000"/>
                        </a:lnSpc>
                        <a:spcAft>
                          <a:spcPts val="800"/>
                        </a:spcAft>
                        <a:buNone/>
                      </a:pPr>
                      <a:r>
                        <a:rPr lang="da-DK" sz="1600" kern="100">
                          <a:effectLst/>
                        </a:rPr>
                        <a:t>Demokrati</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En styreform hvor folket vælger deres ledere.</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2141277"/>
                  </a:ext>
                </a:extLst>
              </a:tr>
              <a:tr h="0">
                <a:tc>
                  <a:txBody>
                    <a:bodyPr/>
                    <a:lstStyle/>
                    <a:p>
                      <a:pPr algn="r">
                        <a:lnSpc>
                          <a:spcPct val="115000"/>
                        </a:lnSpc>
                        <a:spcAft>
                          <a:spcPts val="800"/>
                        </a:spcAft>
                        <a:buNone/>
                      </a:pPr>
                      <a:r>
                        <a:rPr lang="da-DK" sz="1600" kern="100" dirty="0">
                          <a:effectLst/>
                        </a:rPr>
                        <a:t>Parlamentarisme</a:t>
                      </a:r>
                      <a:endParaRPr lang="da-DK"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a:effectLst/>
                        </a:rPr>
                        <a:t>Princip om at regeringen skal have støtte fra Folketinget.</a:t>
                      </a:r>
                      <a:endParaRPr lang="da-DK"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9397548"/>
                  </a:ext>
                </a:extLst>
              </a:tr>
              <a:tr h="0">
                <a:tc>
                  <a:txBody>
                    <a:bodyPr/>
                    <a:lstStyle/>
                    <a:p>
                      <a:pPr algn="r">
                        <a:lnSpc>
                          <a:spcPct val="115000"/>
                        </a:lnSpc>
                        <a:spcAft>
                          <a:spcPts val="800"/>
                        </a:spcAft>
                        <a:buNone/>
                      </a:pPr>
                      <a:r>
                        <a:rPr lang="da-DK" sz="1600" kern="100" dirty="0">
                          <a:effectLst/>
                        </a:rPr>
                        <a:t>Enevælde</a:t>
                      </a:r>
                      <a:endParaRPr lang="da-DK"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da-DK" sz="1600" kern="100" dirty="0">
                          <a:effectLst/>
                        </a:rPr>
                        <a:t>Da kongen bestemte alt selv (før 1849).</a:t>
                      </a:r>
                      <a:endParaRPr lang="da-DK"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4030272"/>
                  </a:ext>
                </a:extLst>
              </a:tr>
            </a:tbl>
          </a:graphicData>
        </a:graphic>
      </p:graphicFrame>
    </p:spTree>
    <p:extLst>
      <p:ext uri="{BB962C8B-B14F-4D97-AF65-F5344CB8AC3E}">
        <p14:creationId xmlns:p14="http://schemas.microsoft.com/office/powerpoint/2010/main" val="3896858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208D87C-14E2-3AA2-54B4-559C82CF7145}"/>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EFA953A7-1C84-32C0-8456-E7A706DEEFB9}"/>
              </a:ext>
            </a:extLst>
          </p:cNvPr>
          <p:cNvGrpSpPr/>
          <p:nvPr/>
        </p:nvGrpSpPr>
        <p:grpSpPr>
          <a:xfrm>
            <a:off x="-119743" y="170960"/>
            <a:ext cx="12583886" cy="6687040"/>
            <a:chOff x="-119743" y="170960"/>
            <a:chExt cx="12583886" cy="6687040"/>
          </a:xfrm>
          <a:solidFill>
            <a:srgbClr val="FFCC66"/>
          </a:solidFill>
        </p:grpSpPr>
        <p:sp>
          <p:nvSpPr>
            <p:cNvPr id="11" name="Rektangel: afrundede hjørner 10">
              <a:extLst>
                <a:ext uri="{FF2B5EF4-FFF2-40B4-BE49-F238E27FC236}">
                  <a16:creationId xmlns:a16="http://schemas.microsoft.com/office/drawing/2014/main" id="{A574EA1D-E64E-94D9-05CB-6E98D87849BD}"/>
                </a:ext>
              </a:extLst>
            </p:cNvPr>
            <p:cNvSpPr/>
            <p:nvPr/>
          </p:nvSpPr>
          <p:spPr>
            <a:xfrm>
              <a:off x="4940740" y="170960"/>
              <a:ext cx="136753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1472A0D8-F212-9748-3744-A1B86CFA8C38}"/>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F307BB2B-65DE-BB03-6436-08451743A006}"/>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B7D859D0-2700-01B8-1B9B-E0C3CDC4BC7E}"/>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70E5645D-8A7B-9420-1169-FFDE2DE02F7C}"/>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B922F082-023F-2EA9-D96A-4E986C18374A}"/>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1AE3DE30-AF4A-484C-D2ED-64116EA42DE4}"/>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14" name="Tekstfelt 13">
            <a:extLst>
              <a:ext uri="{FF2B5EF4-FFF2-40B4-BE49-F238E27FC236}">
                <a16:creationId xmlns:a16="http://schemas.microsoft.com/office/drawing/2014/main" id="{51BB21FA-11C7-DF6A-AAC5-F3D1AB9F4E08}"/>
              </a:ext>
            </a:extLst>
          </p:cNvPr>
          <p:cNvSpPr txBox="1"/>
          <p:nvPr/>
        </p:nvSpPr>
        <p:spPr>
          <a:xfrm>
            <a:off x="5701618" y="3487225"/>
            <a:ext cx="6492240" cy="1015663"/>
          </a:xfrm>
          <a:prstGeom prst="rect">
            <a:avLst/>
          </a:prstGeom>
          <a:noFill/>
        </p:spPr>
        <p:txBody>
          <a:bodyPr wrap="square">
            <a:spAutoFit/>
          </a:bodyPr>
          <a:lstStyle/>
          <a:p>
            <a:r>
              <a:rPr lang="da-DK"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10 min Pause</a:t>
            </a:r>
          </a:p>
        </p:txBody>
      </p:sp>
      <p:pic>
        <p:nvPicPr>
          <p:cNvPr id="19" name="Billede 18" descr="Et billede, der indeholder tekst, menu, Font/skrifttype&#10;&#10;AI-genereret indhold kan være ukorrekt.">
            <a:extLst>
              <a:ext uri="{FF2B5EF4-FFF2-40B4-BE49-F238E27FC236}">
                <a16:creationId xmlns:a16="http://schemas.microsoft.com/office/drawing/2014/main" id="{EA4908B2-EC07-4266-7E26-726158957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12" y="0"/>
            <a:ext cx="4572000" cy="6858000"/>
          </a:xfrm>
          <a:prstGeom prst="rect">
            <a:avLst/>
          </a:prstGeom>
        </p:spPr>
      </p:pic>
    </p:spTree>
    <p:extLst>
      <p:ext uri="{BB962C8B-B14F-4D97-AF65-F5344CB8AC3E}">
        <p14:creationId xmlns:p14="http://schemas.microsoft.com/office/powerpoint/2010/main" val="3109120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A773AD-8AD3-55FF-4602-6FAF1CE05778}"/>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05631CF3-7648-13F9-DE16-9A90CF47785B}"/>
              </a:ext>
            </a:extLst>
          </p:cNvPr>
          <p:cNvGrpSpPr/>
          <p:nvPr/>
        </p:nvGrpSpPr>
        <p:grpSpPr>
          <a:xfrm>
            <a:off x="-119743" y="170960"/>
            <a:ext cx="12583886" cy="6687040"/>
            <a:chOff x="-119743" y="170960"/>
            <a:chExt cx="12583886" cy="6687040"/>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CA5FCB6C-73BD-BF2B-522F-FBC7958B7CB2}"/>
                </a:ext>
              </a:extLst>
            </p:cNvPr>
            <p:cNvSpPr/>
            <p:nvPr/>
          </p:nvSpPr>
          <p:spPr>
            <a:xfrm>
              <a:off x="6313619" y="170960"/>
              <a:ext cx="2732409"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3FD25310-8C55-84A5-DF30-23FDA53661ED}"/>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E5275B90-78BE-7191-BB1F-407D356FB759}"/>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FC4EA287-F7C3-CCF8-24EE-1BEE99313D17}"/>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FF0EE55A-CD0E-CB43-3BA9-CA7702FB8622}"/>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105C7FF1-B968-F876-95F5-2C5F52ACF25F}"/>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Rektangel 2">
            <a:extLst>
              <a:ext uri="{FF2B5EF4-FFF2-40B4-BE49-F238E27FC236}">
                <a16:creationId xmlns:a16="http://schemas.microsoft.com/office/drawing/2014/main" id="{463051A3-E8D7-B8E2-C82E-E7AF7A9FF51D}"/>
              </a:ext>
            </a:extLst>
          </p:cNvPr>
          <p:cNvSpPr/>
          <p:nvPr/>
        </p:nvSpPr>
        <p:spPr>
          <a:xfrm>
            <a:off x="-119743" y="5943600"/>
            <a:ext cx="12583886" cy="1034143"/>
          </a:xfrm>
          <a:prstGeom prst="rect">
            <a:avLst/>
          </a:prstGeom>
          <a:solidFill>
            <a:schemeClr val="accent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14" name="Tekstfelt 13">
            <a:extLst>
              <a:ext uri="{FF2B5EF4-FFF2-40B4-BE49-F238E27FC236}">
                <a16:creationId xmlns:a16="http://schemas.microsoft.com/office/drawing/2014/main" id="{7AA45F21-CF91-5A6D-ADD9-2963F35066A7}"/>
              </a:ext>
            </a:extLst>
          </p:cNvPr>
          <p:cNvSpPr txBox="1"/>
          <p:nvPr/>
        </p:nvSpPr>
        <p:spPr>
          <a:xfrm>
            <a:off x="956187" y="1313329"/>
            <a:ext cx="10497340" cy="5016758"/>
          </a:xfrm>
          <a:prstGeom prst="rect">
            <a:avLst/>
          </a:prstGeom>
          <a:noFill/>
        </p:spPr>
        <p:txBody>
          <a:bodyPr wrap="square">
            <a:spAutoFit/>
          </a:bodyPr>
          <a:lstStyle/>
          <a:p>
            <a:pPr>
              <a:buNone/>
            </a:pPr>
            <a:r>
              <a:rPr lang="da-DK" sz="3200" b="1" dirty="0">
                <a:solidFill>
                  <a:schemeClr val="accent6">
                    <a:lumMod val="75000"/>
                  </a:schemeClr>
                </a:solidFill>
              </a:rPr>
              <a:t>Vi læser og besvare </a:t>
            </a:r>
          </a:p>
          <a:p>
            <a:r>
              <a:rPr lang="da-DK" dirty="0"/>
              <a:t>I lille gruppe eller alene: Læs og besvar</a:t>
            </a:r>
          </a:p>
          <a:p>
            <a:r>
              <a:rPr lang="da-DK" b="1" dirty="0"/>
              <a:t>Påskekrisen 1920 (</a:t>
            </a:r>
            <a:r>
              <a:rPr lang="da-DK" dirty="0"/>
              <a:t>Bilag 9</a:t>
            </a:r>
            <a:r>
              <a:rPr lang="da-DK" b="1" dirty="0"/>
              <a:t>)</a:t>
            </a:r>
            <a:endParaRPr lang="da-DK" dirty="0"/>
          </a:p>
          <a:p>
            <a:r>
              <a:rPr lang="da-DK" i="1" dirty="0"/>
              <a:t>Af Camilla </a:t>
            </a:r>
            <a:r>
              <a:rPr lang="da-DK" i="1" dirty="0" err="1"/>
              <a:t>Kremmer</a:t>
            </a:r>
            <a:r>
              <a:rPr lang="da-DK" i="1" dirty="0"/>
              <a:t> Jensen</a:t>
            </a:r>
            <a:endParaRPr lang="da-DK" b="1" i="1" dirty="0"/>
          </a:p>
          <a:p>
            <a:pPr marL="342900" indent="-342900">
              <a:buFont typeface="+mj-lt"/>
              <a:buAutoNum type="arabicPeriod"/>
            </a:pPr>
            <a:endParaRPr lang="da-DK" b="1" i="1" dirty="0"/>
          </a:p>
          <a:p>
            <a:pPr marL="342900" indent="-342900">
              <a:buFont typeface="+mj-lt"/>
              <a:buAutoNum type="arabicPeriod"/>
            </a:pPr>
            <a:r>
              <a:rPr lang="da-DK" dirty="0"/>
              <a:t>Hvorfor skulle der være en afstemning i grænselandet i 1920?</a:t>
            </a:r>
          </a:p>
          <a:p>
            <a:pPr marL="342900" indent="-342900">
              <a:buFont typeface="+mj-lt"/>
              <a:buAutoNum type="arabicPeriod"/>
            </a:pPr>
            <a:r>
              <a:rPr lang="da-DK" dirty="0"/>
              <a:t>Hvad var konsekvensen af afstemningsresultatet for Flensborg?</a:t>
            </a:r>
          </a:p>
          <a:p>
            <a:pPr marL="342900" indent="-342900">
              <a:buFont typeface="+mj-lt"/>
              <a:buAutoNum type="arabicPeriod"/>
            </a:pPr>
            <a:r>
              <a:rPr lang="da-DK" dirty="0"/>
              <a:t>Hvordan tog den danske konge imod resultatet, og den måde det påvirkede Flensborg?</a:t>
            </a:r>
          </a:p>
          <a:p>
            <a:pPr marL="342900" indent="-342900">
              <a:buFont typeface="+mj-lt"/>
              <a:buAutoNum type="arabicPeriod"/>
            </a:pPr>
            <a:r>
              <a:rPr lang="da-DK" dirty="0"/>
              <a:t>Hvem var den danske statsminister under Påskekrisen i 1920?</a:t>
            </a:r>
          </a:p>
          <a:p>
            <a:pPr marL="342900" indent="-342900">
              <a:buFont typeface="+mj-lt"/>
              <a:buAutoNum type="arabicPeriod"/>
            </a:pPr>
            <a:r>
              <a:rPr lang="da-DK" dirty="0"/>
              <a:t>Hvorfor blev statsministeren fyret af Kong Christian 10.?</a:t>
            </a:r>
          </a:p>
          <a:p>
            <a:pPr marL="342900" indent="-342900">
              <a:buFont typeface="+mj-lt"/>
              <a:buAutoNum type="arabicPeriod"/>
            </a:pPr>
            <a:r>
              <a:rPr lang="da-DK" dirty="0"/>
              <a:t>Hvad, håbede kongen på, ville ske, hvis der blev udskrevet folketingsvalg?</a:t>
            </a:r>
          </a:p>
          <a:p>
            <a:pPr marL="342900" indent="-342900">
              <a:buFont typeface="+mj-lt"/>
              <a:buAutoNum type="arabicPeriod"/>
            </a:pPr>
            <a:r>
              <a:rPr lang="da-DK" dirty="0"/>
              <a:t>Hvad var befolkningens reaktion i København efter afskedigelsen af statsministeren?</a:t>
            </a:r>
          </a:p>
          <a:p>
            <a:pPr marL="342900" indent="-342900">
              <a:buFont typeface="+mj-lt"/>
              <a:buAutoNum type="arabicPeriod"/>
            </a:pPr>
            <a:r>
              <a:rPr lang="da-DK" dirty="0"/>
              <a:t>Hvad var formålet med den midlertidige regering under Otto Liebe?</a:t>
            </a:r>
          </a:p>
          <a:p>
            <a:pPr marL="342900" indent="-342900">
              <a:buFont typeface="+mj-lt"/>
              <a:buAutoNum type="arabicPeriod"/>
            </a:pPr>
            <a:r>
              <a:rPr lang="da-DK" dirty="0"/>
              <a:t>Hvad er en generalstrejke, og hvorfor opstod den trussel i 1920?</a:t>
            </a:r>
          </a:p>
          <a:p>
            <a:pPr marL="342900" indent="-342900">
              <a:buFont typeface="+mj-lt"/>
              <a:buAutoNum type="arabicPeriod"/>
            </a:pPr>
            <a:r>
              <a:rPr lang="da-DK" dirty="0"/>
              <a:t>Hvad var resultatet af Påskekrisen, og hvordan blev det forhindret i at gentage sig i fremtiden?</a:t>
            </a:r>
          </a:p>
          <a:p>
            <a:pPr>
              <a:buNone/>
            </a:pPr>
            <a:endParaRPr lang="da-DK" dirty="0"/>
          </a:p>
          <a:p>
            <a:endParaRPr lang="en-US" dirty="0"/>
          </a:p>
        </p:txBody>
      </p:sp>
      <p:sp>
        <p:nvSpPr>
          <p:cNvPr id="4" name="Tekstfelt 3">
            <a:extLst>
              <a:ext uri="{FF2B5EF4-FFF2-40B4-BE49-F238E27FC236}">
                <a16:creationId xmlns:a16="http://schemas.microsoft.com/office/drawing/2014/main" id="{B5D5A486-992F-F89F-E494-2A21F9EB3D27}"/>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Genkald</a:t>
            </a:r>
          </a:p>
        </p:txBody>
      </p:sp>
      <p:sp>
        <p:nvSpPr>
          <p:cNvPr id="13" name="Tekstfelt 12">
            <a:extLst>
              <a:ext uri="{FF2B5EF4-FFF2-40B4-BE49-F238E27FC236}">
                <a16:creationId xmlns:a16="http://schemas.microsoft.com/office/drawing/2014/main" id="{24D0F359-9C30-DA10-C997-0A5EDC1FDEC3}"/>
              </a:ext>
            </a:extLst>
          </p:cNvPr>
          <p:cNvSpPr txBox="1"/>
          <p:nvPr/>
        </p:nvSpPr>
        <p:spPr>
          <a:xfrm>
            <a:off x="7206343" y="6330087"/>
            <a:ext cx="4985657" cy="369332"/>
          </a:xfrm>
          <a:prstGeom prst="rect">
            <a:avLst/>
          </a:prstGeom>
          <a:noFill/>
        </p:spPr>
        <p:txBody>
          <a:bodyPr wrap="square">
            <a:spAutoFit/>
          </a:bodyPr>
          <a:lstStyle/>
          <a:p>
            <a:r>
              <a:rPr lang="da-DK" dirty="0"/>
              <a:t>Spørgsmål fra : mojnmoin.graenseforeningen.dk</a:t>
            </a:r>
          </a:p>
        </p:txBody>
      </p:sp>
    </p:spTree>
    <p:extLst>
      <p:ext uri="{BB962C8B-B14F-4D97-AF65-F5344CB8AC3E}">
        <p14:creationId xmlns:p14="http://schemas.microsoft.com/office/powerpoint/2010/main" val="288707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6E85F12-142C-ECE5-3A5B-8FD614C63BA6}"/>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00770A45-D808-0B81-1548-19420870C642}"/>
              </a:ext>
            </a:extLst>
          </p:cNvPr>
          <p:cNvGrpSpPr/>
          <p:nvPr/>
        </p:nvGrpSpPr>
        <p:grpSpPr>
          <a:xfrm>
            <a:off x="-119743" y="184079"/>
            <a:ext cx="12583886" cy="6673921"/>
            <a:chOff x="-119743" y="184079"/>
            <a:chExt cx="12583886" cy="6673921"/>
          </a:xfrm>
          <a:solidFill>
            <a:schemeClr val="accent1">
              <a:lumMod val="20000"/>
              <a:lumOff val="80000"/>
            </a:schemeClr>
          </a:solidFill>
        </p:grpSpPr>
        <p:sp>
          <p:nvSpPr>
            <p:cNvPr id="11" name="Rektangel: afrundede hjørner 10">
              <a:extLst>
                <a:ext uri="{FF2B5EF4-FFF2-40B4-BE49-F238E27FC236}">
                  <a16:creationId xmlns:a16="http://schemas.microsoft.com/office/drawing/2014/main" id="{60F5B936-52C3-751D-05F2-9E7D334EFC31}"/>
                </a:ext>
              </a:extLst>
            </p:cNvPr>
            <p:cNvSpPr/>
            <p:nvPr/>
          </p:nvSpPr>
          <p:spPr>
            <a:xfrm>
              <a:off x="9056911" y="184079"/>
              <a:ext cx="198839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sp>
          <p:nvSpPr>
            <p:cNvPr id="5" name="Rektangel 4">
              <a:extLst>
                <a:ext uri="{FF2B5EF4-FFF2-40B4-BE49-F238E27FC236}">
                  <a16:creationId xmlns:a16="http://schemas.microsoft.com/office/drawing/2014/main" id="{87C8A9AA-7027-8986-4527-B67B9607A44A}"/>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grpSp>
      <p:sp>
        <p:nvSpPr>
          <p:cNvPr id="6" name="Tekstfelt 5">
            <a:extLst>
              <a:ext uri="{FF2B5EF4-FFF2-40B4-BE49-F238E27FC236}">
                <a16:creationId xmlns:a16="http://schemas.microsoft.com/office/drawing/2014/main" id="{829487FF-21E7-0173-6978-18F212E94F79}"/>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6B3421EF-745A-BC02-2004-2DCF995FD915}"/>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30EE944A-F68F-0B4A-C07B-A03867C4FF95}"/>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815AAFCA-0DE1-1AEA-F7C9-94DDC292E067}"/>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Tekstfelt 2">
            <a:extLst>
              <a:ext uri="{FF2B5EF4-FFF2-40B4-BE49-F238E27FC236}">
                <a16:creationId xmlns:a16="http://schemas.microsoft.com/office/drawing/2014/main" id="{6A9107C2-A4DE-02BA-91CD-70F9C38D0158}"/>
              </a:ext>
            </a:extLst>
          </p:cNvPr>
          <p:cNvSpPr txBox="1"/>
          <p:nvPr/>
        </p:nvSpPr>
        <p:spPr>
          <a:xfrm>
            <a:off x="506185" y="1589314"/>
            <a:ext cx="11397343" cy="2308324"/>
          </a:xfrm>
          <a:prstGeom prst="rect">
            <a:avLst/>
          </a:prstGeom>
          <a:noFill/>
        </p:spPr>
        <p:txBody>
          <a:bodyPr wrap="square" rtlCol="0">
            <a:spAutoFit/>
          </a:bodyPr>
          <a:lstStyle/>
          <a:p>
            <a:r>
              <a:rPr lang="da-DK" sz="2400" b="1" dirty="0"/>
              <a:t>Dagens spørgsmål </a:t>
            </a:r>
          </a:p>
          <a:p>
            <a:r>
              <a:rPr lang="da-DK" sz="2400" dirty="0"/>
              <a:t>Hvad gik godt i dag?</a:t>
            </a:r>
          </a:p>
          <a:p>
            <a:endParaRPr lang="da-DK" sz="2400" b="1" dirty="0"/>
          </a:p>
          <a:p>
            <a:r>
              <a:rPr lang="da-DK" sz="2400" b="1" dirty="0"/>
              <a:t>Dagens spørgsmål </a:t>
            </a:r>
          </a:p>
          <a:p>
            <a:pPr marL="342900" indent="-342900">
              <a:buFont typeface="Arial" panose="020B0604020202020204" pitchFamily="34" charset="0"/>
              <a:buChar char="•"/>
            </a:pPr>
            <a:endParaRPr lang="da-DK" sz="2400" b="1" dirty="0"/>
          </a:p>
          <a:p>
            <a:pPr marL="342900" lvl="0" indent="-342900">
              <a:buFont typeface="Arial" panose="020B0604020202020204" pitchFamily="34" charset="0"/>
              <a:buChar char="•"/>
            </a:pPr>
            <a:r>
              <a:rPr lang="da-DK" sz="2400" dirty="0">
                <a:latin typeface="Arial" panose="020B0604020202020204" pitchFamily="34" charset="0"/>
                <a:cs typeface="Arial" panose="020B0604020202020204" pitchFamily="34" charset="0"/>
              </a:rPr>
              <a:t>Nævn en ting du har </a:t>
            </a:r>
            <a:r>
              <a:rPr lang="da-DK" sz="2400">
                <a:latin typeface="Arial" panose="020B0604020202020204" pitchFamily="34" charset="0"/>
                <a:cs typeface="Arial" panose="020B0604020202020204" pitchFamily="34" charset="0"/>
              </a:rPr>
              <a:t>lært i dag</a:t>
            </a:r>
            <a:endParaRPr lang="da-DK" sz="2400" dirty="0">
              <a:latin typeface="Arial" panose="020B0604020202020204" pitchFamily="34" charset="0"/>
              <a:cs typeface="Arial" panose="020B0604020202020204" pitchFamily="34" charset="0"/>
            </a:endParaRPr>
          </a:p>
        </p:txBody>
      </p:sp>
      <p:sp>
        <p:nvSpPr>
          <p:cNvPr id="4" name="Tekstfelt 3">
            <a:extLst>
              <a:ext uri="{FF2B5EF4-FFF2-40B4-BE49-F238E27FC236}">
                <a16:creationId xmlns:a16="http://schemas.microsoft.com/office/drawing/2014/main" id="{A74DBB8C-6DAE-AF0D-8A74-B74D9D969C11}"/>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Genkald</a:t>
            </a:r>
          </a:p>
        </p:txBody>
      </p:sp>
    </p:spTree>
    <p:extLst>
      <p:ext uri="{BB962C8B-B14F-4D97-AF65-F5344CB8AC3E}">
        <p14:creationId xmlns:p14="http://schemas.microsoft.com/office/powerpoint/2010/main" val="3465273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a:extLst>
            <a:ext uri="{FF2B5EF4-FFF2-40B4-BE49-F238E27FC236}">
              <a16:creationId xmlns:a16="http://schemas.microsoft.com/office/drawing/2014/main" id="{1F9E4461-6D44-3E5A-1633-0457262186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14EF8A-5BFF-5D46-D20B-B2AD731C7FE1}"/>
              </a:ext>
            </a:extLst>
          </p:cNvPr>
          <p:cNvSpPr>
            <a:spLocks noGrp="1"/>
          </p:cNvSpPr>
          <p:nvPr>
            <p:ph type="ctrTitle"/>
          </p:nvPr>
        </p:nvSpPr>
        <p:spPr>
          <a:xfrm>
            <a:off x="6194716" y="739978"/>
            <a:ext cx="5334930" cy="3004145"/>
          </a:xfrm>
        </p:spPr>
        <p:txBody>
          <a:bodyPr>
            <a:normAutofit/>
          </a:bodyPr>
          <a:lstStyle/>
          <a:p>
            <a:r>
              <a:rPr lang="da-DK"/>
              <a:t>Historie</a:t>
            </a:r>
          </a:p>
        </p:txBody>
      </p:sp>
      <p:sp>
        <p:nvSpPr>
          <p:cNvPr id="3" name="Undertitel 2">
            <a:extLst>
              <a:ext uri="{FF2B5EF4-FFF2-40B4-BE49-F238E27FC236}">
                <a16:creationId xmlns:a16="http://schemas.microsoft.com/office/drawing/2014/main" id="{158FA230-5D9F-CA63-85D1-B688DEDAB146}"/>
              </a:ext>
            </a:extLst>
          </p:cNvPr>
          <p:cNvSpPr>
            <a:spLocks noGrp="1"/>
          </p:cNvSpPr>
          <p:nvPr>
            <p:ph type="subTitle" idx="1"/>
          </p:nvPr>
        </p:nvSpPr>
        <p:spPr>
          <a:xfrm>
            <a:off x="6836601" y="3744123"/>
            <a:ext cx="4051160" cy="2160982"/>
          </a:xfrm>
        </p:spPr>
        <p:txBody>
          <a:bodyPr>
            <a:normAutofit/>
          </a:bodyPr>
          <a:lstStyle/>
          <a:p>
            <a:r>
              <a:rPr lang="da-DK" dirty="0"/>
              <a:t>U7 : Kampen om magten – afsluttende opgave</a:t>
            </a:r>
          </a:p>
        </p:txBody>
      </p:sp>
      <p:pic>
        <p:nvPicPr>
          <p:cNvPr id="8" name="Billede 7" descr="Et billede, der indeholder tøj, person, Ansigt, menneske&#10;&#10;AI-genereret indhold kan være ukorrekt.">
            <a:extLst>
              <a:ext uri="{FF2B5EF4-FFF2-40B4-BE49-F238E27FC236}">
                <a16:creationId xmlns:a16="http://schemas.microsoft.com/office/drawing/2014/main" id="{44D1E768-CC8E-ED95-AF4B-605BEFF80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746" y="0"/>
            <a:ext cx="4572000" cy="6858000"/>
          </a:xfrm>
          <a:prstGeom prst="rect">
            <a:avLst/>
          </a:prstGeom>
        </p:spPr>
      </p:pic>
      <p:sp>
        <p:nvSpPr>
          <p:cNvPr id="9" name="Taleboble: oval 8">
            <a:extLst>
              <a:ext uri="{FF2B5EF4-FFF2-40B4-BE49-F238E27FC236}">
                <a16:creationId xmlns:a16="http://schemas.microsoft.com/office/drawing/2014/main" id="{AB123B72-B6A0-C2AB-11A0-F3B22F5F1FE5}"/>
              </a:ext>
            </a:extLst>
          </p:cNvPr>
          <p:cNvSpPr/>
          <p:nvPr/>
        </p:nvSpPr>
        <p:spPr>
          <a:xfrm>
            <a:off x="6775027" y="182805"/>
            <a:ext cx="3238501" cy="1735294"/>
          </a:xfrm>
          <a:prstGeom prst="wedgeEllipseCallout">
            <a:avLst>
              <a:gd name="adj1" fmla="val -102390"/>
              <a:gd name="adj2" fmla="val 63492"/>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ysClr val="windowText" lastClr="000000"/>
                </a:solidFill>
              </a:rPr>
              <a:t>Mens vi venter: </a:t>
            </a:r>
          </a:p>
          <a:p>
            <a:pPr algn="ctr"/>
            <a:r>
              <a:rPr lang="da-DK" dirty="0">
                <a:solidFill>
                  <a:sysClr val="windowText" lastClr="000000"/>
                </a:solidFill>
              </a:rPr>
              <a:t>Kan du finde nogle Ai fejl i billede?</a:t>
            </a:r>
          </a:p>
        </p:txBody>
      </p:sp>
      <p:pic>
        <p:nvPicPr>
          <p:cNvPr id="4" name="Picture 2" descr="Et billede, der indeholder tekst, Grafik, Font/skrifttype, grafisk design">
            <a:extLst>
              <a:ext uri="{FF2B5EF4-FFF2-40B4-BE49-F238E27FC236}">
                <a16:creationId xmlns:a16="http://schemas.microsoft.com/office/drawing/2014/main" id="{E0D0C397-FD83-DFC0-D2CB-0F8B9D88D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1395" y="5334000"/>
            <a:ext cx="1891861" cy="1523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55AC11FD-E328-2FB0-79D2-F985D67C9FFC}"/>
              </a:ext>
            </a:extLst>
          </p:cNvPr>
          <p:cNvSpPr>
            <a:spLocks noChangeArrowheads="1"/>
          </p:cNvSpPr>
          <p:nvPr/>
        </p:nvSpPr>
        <p:spPr bwMode="auto">
          <a:xfrm>
            <a:off x="-30514" y="5353916"/>
            <a:ext cx="29951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1pPr>
            <a:lvl2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2pPr>
            <a:lvl3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3pPr>
            <a:lvl4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4pPr>
            <a:lvl5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5pPr>
            <a:lvl6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6pPr>
            <a:lvl7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7pPr>
            <a:lvl8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8pPr>
            <a:lvl9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060700" algn="ctr"/>
                <a:tab pos="6119813" algn="r"/>
              </a:tabLst>
            </a:pPr>
            <a:r>
              <a:rPr kumimoji="0" lang="da-DK" altLang="da-DK" b="0" i="0" u="none" strike="noStrike" cap="none" normalizeH="0" baseline="0" dirty="0">
                <a:ln>
                  <a:noFill/>
                </a:ln>
                <a:solidFill>
                  <a:schemeClr val="tx1"/>
                </a:solidFill>
                <a:effectLst/>
                <a:latin typeface="Arial" panose="020B0604020202020204" pitchFamily="34" charset="0"/>
                <a:ea typeface="Arial" panose="020B0604020202020204" pitchFamily="34" charset="0"/>
              </a:rPr>
              <a:t>             		 </a:t>
            </a:r>
            <a:r>
              <a:rPr kumimoji="0" lang="da-DK" altLang="da-DK" sz="1400" b="0" i="1" u="none" strike="noStrike" cap="none" normalizeH="0" baseline="0" dirty="0">
                <a:ln>
                  <a:noFill/>
                </a:ln>
                <a:solidFill>
                  <a:schemeClr val="tx1"/>
                </a:solidFill>
                <a:effectLst/>
                <a:latin typeface="Arial" panose="020B0604020202020204" pitchFamily="34" charset="0"/>
                <a:ea typeface="Arial" panose="020B0604020202020204" pitchFamily="34" charset="0"/>
              </a:rPr>
              <a:t>Fremtidensskoler.com		</a:t>
            </a:r>
            <a:endParaRPr kumimoji="0" lang="da-DK" altLang="da-DK"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14377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CF49953-F7DC-9229-607B-3E30A515F26F}"/>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885BECCE-91D7-6A65-B5EA-A955C394D787}"/>
              </a:ext>
            </a:extLst>
          </p:cNvPr>
          <p:cNvGrpSpPr/>
          <p:nvPr/>
        </p:nvGrpSpPr>
        <p:grpSpPr>
          <a:xfrm>
            <a:off x="-119743" y="170960"/>
            <a:ext cx="12583886" cy="6687040"/>
            <a:chOff x="-119743" y="170960"/>
            <a:chExt cx="12583886" cy="6687040"/>
          </a:xfrm>
          <a:solidFill>
            <a:srgbClr val="FFCC66"/>
          </a:solidFill>
        </p:grpSpPr>
        <p:sp>
          <p:nvSpPr>
            <p:cNvPr id="11" name="Rektangel: afrundede hjørner 10">
              <a:extLst>
                <a:ext uri="{FF2B5EF4-FFF2-40B4-BE49-F238E27FC236}">
                  <a16:creationId xmlns:a16="http://schemas.microsoft.com/office/drawing/2014/main" id="{DB120222-A1C6-2AE0-4E62-60FC3D71C446}"/>
                </a:ext>
              </a:extLst>
            </p:cNvPr>
            <p:cNvSpPr/>
            <p:nvPr/>
          </p:nvSpPr>
          <p:spPr>
            <a:xfrm>
              <a:off x="4940740" y="170960"/>
              <a:ext cx="136753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AC88429A-BE77-2914-7234-0C05AA2B3C83}"/>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C67D3105-10A9-629C-7B9F-F0AF94D0D8C1}"/>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A00321AA-8296-AF41-3BC9-AB8EB130C002}"/>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6B2C2780-E9FB-07A1-8984-DF2BD43BBE43}"/>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D3F0342E-7E7C-2211-A149-BFDECE35D8A1}"/>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D7EE5959-4140-FAE1-DEAF-2B00CE7A99CD}"/>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968BA2EC-C4AE-E2E6-B6E1-6361CB81A1AA}"/>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pic>
        <p:nvPicPr>
          <p:cNvPr id="13" name="Billede 12">
            <a:extLst>
              <a:ext uri="{FF2B5EF4-FFF2-40B4-BE49-F238E27FC236}">
                <a16:creationId xmlns:a16="http://schemas.microsoft.com/office/drawing/2014/main" id="{FF8F7BCA-C448-8EF7-225F-78619A2CC4BC}"/>
              </a:ext>
            </a:extLst>
          </p:cNvPr>
          <p:cNvPicPr>
            <a:picLocks noChangeAspect="1"/>
          </p:cNvPicPr>
          <p:nvPr/>
        </p:nvPicPr>
        <p:blipFill>
          <a:blip r:embed="rId2"/>
          <a:srcRect t="6875" b="10123"/>
          <a:stretch/>
        </p:blipFill>
        <p:spPr>
          <a:xfrm>
            <a:off x="3298370" y="1179673"/>
            <a:ext cx="5595259" cy="4644184"/>
          </a:xfrm>
          <a:prstGeom prst="rect">
            <a:avLst/>
          </a:prstGeom>
        </p:spPr>
      </p:pic>
    </p:spTree>
    <p:extLst>
      <p:ext uri="{BB962C8B-B14F-4D97-AF65-F5344CB8AC3E}">
        <p14:creationId xmlns:p14="http://schemas.microsoft.com/office/powerpoint/2010/main" val="83633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4ADDB17-44A4-FC6C-3543-D1A30AE5F60C}"/>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62FAC331-C5D1-49B3-DE15-291EC94FFC6C}"/>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95354377-BB61-334A-A8B1-A2E0B7CA4E74}"/>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1FF1D77D-A2EA-9C41-BB93-FA58803226B9}"/>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FBA8CE01-598D-F4DC-9F35-7877EC6B3CAA}"/>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8C88E540-BE3B-951A-3209-9C02C9B32245}"/>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16A797BA-4718-E51D-74CE-A179E1A8598E}"/>
              </a:ext>
            </a:extLst>
          </p:cNvPr>
          <p:cNvSpPr txBox="1"/>
          <p:nvPr/>
        </p:nvSpPr>
        <p:spPr>
          <a:xfrm>
            <a:off x="6476998" y="163675"/>
            <a:ext cx="2410524"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0" name="Tekstfelt 9">
            <a:extLst>
              <a:ext uri="{FF2B5EF4-FFF2-40B4-BE49-F238E27FC236}">
                <a16:creationId xmlns:a16="http://schemas.microsoft.com/office/drawing/2014/main" id="{642BB647-E0A8-4867-E387-32C776B35153}"/>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E0E537F4-4D2E-AF2D-50D1-2660F6AE644A}"/>
              </a:ext>
            </a:extLst>
          </p:cNvPr>
          <p:cNvSpPr txBox="1"/>
          <p:nvPr/>
        </p:nvSpPr>
        <p:spPr>
          <a:xfrm>
            <a:off x="4801467" y="1730663"/>
            <a:ext cx="9648855" cy="3053208"/>
          </a:xfrm>
          <a:prstGeom prst="rect">
            <a:avLst/>
          </a:prstGeom>
          <a:noFill/>
        </p:spPr>
        <p:txBody>
          <a:bodyPr wrap="square" rtlCol="0">
            <a:spAutoFit/>
          </a:bodyPr>
          <a:lstStyle/>
          <a:p>
            <a:pPr>
              <a:lnSpc>
                <a:spcPct val="150000"/>
              </a:lnSpc>
            </a:pPr>
            <a:r>
              <a:rPr lang="da-DK" sz="4000" b="1" dirty="0"/>
              <a:t>Dagens plan</a:t>
            </a:r>
          </a:p>
          <a:p>
            <a:pPr marL="800100" lvl="1" indent="-342900">
              <a:lnSpc>
                <a:spcPct val="150000"/>
              </a:lnSpc>
              <a:buFont typeface="Arial" panose="020B0604020202020204" pitchFamily="34" charset="0"/>
              <a:buChar char="•"/>
            </a:pPr>
            <a:r>
              <a:rPr lang="da-DK" b="1" dirty="0"/>
              <a:t>Indledning</a:t>
            </a:r>
          </a:p>
          <a:p>
            <a:pPr marL="800100" lvl="1" indent="-342900">
              <a:lnSpc>
                <a:spcPct val="150000"/>
              </a:lnSpc>
              <a:buFont typeface="Arial" panose="020B0604020202020204" pitchFamily="34" charset="0"/>
              <a:buChar char="•"/>
            </a:pPr>
            <a:r>
              <a:rPr lang="da-DK" b="1" dirty="0"/>
              <a:t>Afsluttende opgave</a:t>
            </a:r>
          </a:p>
          <a:p>
            <a:pPr marL="800100" lvl="1" indent="-342900">
              <a:lnSpc>
                <a:spcPct val="150000"/>
              </a:lnSpc>
              <a:buFont typeface="Arial" panose="020B0604020202020204" pitchFamily="34" charset="0"/>
              <a:buChar char="•"/>
            </a:pPr>
            <a:r>
              <a:rPr lang="da-DK" b="1" dirty="0"/>
              <a:t>Pause</a:t>
            </a:r>
          </a:p>
          <a:p>
            <a:pPr marL="800100" lvl="1" indent="-342900">
              <a:lnSpc>
                <a:spcPct val="150000"/>
              </a:lnSpc>
              <a:buFont typeface="Arial" panose="020B0604020202020204" pitchFamily="34" charset="0"/>
              <a:buChar char="•"/>
            </a:pPr>
            <a:r>
              <a:rPr lang="da-DK" b="1" dirty="0"/>
              <a:t>Afsluttende opgave</a:t>
            </a:r>
            <a:endParaRPr lang="da-DK" dirty="0"/>
          </a:p>
          <a:p>
            <a:pPr marL="800100" lvl="1" indent="-342900">
              <a:lnSpc>
                <a:spcPct val="150000"/>
              </a:lnSpc>
              <a:buFont typeface="Arial" panose="020B0604020202020204" pitchFamily="34" charset="0"/>
              <a:buChar char="•"/>
            </a:pPr>
            <a:r>
              <a:rPr lang="da-DK" b="1" dirty="0"/>
              <a:t>Evaluering  </a:t>
            </a:r>
          </a:p>
        </p:txBody>
      </p:sp>
      <p:grpSp>
        <p:nvGrpSpPr>
          <p:cNvPr id="4" name="Gruppe 3">
            <a:extLst>
              <a:ext uri="{FF2B5EF4-FFF2-40B4-BE49-F238E27FC236}">
                <a16:creationId xmlns:a16="http://schemas.microsoft.com/office/drawing/2014/main" id="{1C5461B8-F4A7-D029-45BA-A06D2CDB82A4}"/>
              </a:ext>
            </a:extLst>
          </p:cNvPr>
          <p:cNvGrpSpPr/>
          <p:nvPr/>
        </p:nvGrpSpPr>
        <p:grpSpPr>
          <a:xfrm>
            <a:off x="1911432" y="5629539"/>
            <a:ext cx="11569534" cy="1044382"/>
            <a:chOff x="745177" y="5245775"/>
            <a:chExt cx="13897099" cy="1308758"/>
          </a:xfrm>
        </p:grpSpPr>
        <p:grpSp>
          <p:nvGrpSpPr>
            <p:cNvPr id="12" name="Gruppe 11">
              <a:extLst>
                <a:ext uri="{FF2B5EF4-FFF2-40B4-BE49-F238E27FC236}">
                  <a16:creationId xmlns:a16="http://schemas.microsoft.com/office/drawing/2014/main" id="{75AFA533-0E9D-5E4B-0689-4CC54D2727A6}"/>
                </a:ext>
              </a:extLst>
            </p:cNvPr>
            <p:cNvGrpSpPr/>
            <p:nvPr/>
          </p:nvGrpSpPr>
          <p:grpSpPr>
            <a:xfrm>
              <a:off x="745177" y="5245775"/>
              <a:ext cx="10362705" cy="1308758"/>
              <a:chOff x="745177" y="5245775"/>
              <a:chExt cx="10362705" cy="1308758"/>
            </a:xfrm>
          </p:grpSpPr>
          <p:cxnSp>
            <p:nvCxnSpPr>
              <p:cNvPr id="15" name="Lige forbindelse 14">
                <a:extLst>
                  <a:ext uri="{FF2B5EF4-FFF2-40B4-BE49-F238E27FC236}">
                    <a16:creationId xmlns:a16="http://schemas.microsoft.com/office/drawing/2014/main" id="{8AD5A38A-5416-7F5C-7A00-45FBAEFD76DE}"/>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6" name="Billedforklaring: streg 15">
                <a:extLst>
                  <a:ext uri="{FF2B5EF4-FFF2-40B4-BE49-F238E27FC236}">
                    <a16:creationId xmlns:a16="http://schemas.microsoft.com/office/drawing/2014/main" id="{9A1C2695-8578-2EFE-07D7-765BC1EF1A2C}"/>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dirty="0"/>
                  <a:t>Grundloven</a:t>
                </a:r>
              </a:p>
            </p:txBody>
          </p:sp>
          <p:sp>
            <p:nvSpPr>
              <p:cNvPr id="17" name="Tekstfelt 16">
                <a:extLst>
                  <a:ext uri="{FF2B5EF4-FFF2-40B4-BE49-F238E27FC236}">
                    <a16:creationId xmlns:a16="http://schemas.microsoft.com/office/drawing/2014/main" id="{76DC4122-A2DB-A887-3527-8C57C628E4F0}"/>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8" name="Billedforklaring: streg 17">
                <a:extLst>
                  <a:ext uri="{FF2B5EF4-FFF2-40B4-BE49-F238E27FC236}">
                    <a16:creationId xmlns:a16="http://schemas.microsoft.com/office/drawing/2014/main" id="{20B94D76-2131-C7F1-7ECD-E77447EDADAF}"/>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9" name="Billedforklaring: streg 18">
                <a:extLst>
                  <a:ext uri="{FF2B5EF4-FFF2-40B4-BE49-F238E27FC236}">
                    <a16:creationId xmlns:a16="http://schemas.microsoft.com/office/drawing/2014/main" id="{4A072A0A-761E-BC1A-26F9-EC9D96D292D0}"/>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20" name="Tekstfelt 19">
                <a:extLst>
                  <a:ext uri="{FF2B5EF4-FFF2-40B4-BE49-F238E27FC236}">
                    <a16:creationId xmlns:a16="http://schemas.microsoft.com/office/drawing/2014/main" id="{2DF22DB5-8CF8-FA42-7061-C1876B3FE347}"/>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3" name="Tekstfelt 12">
              <a:extLst>
                <a:ext uri="{FF2B5EF4-FFF2-40B4-BE49-F238E27FC236}">
                  <a16:creationId xmlns:a16="http://schemas.microsoft.com/office/drawing/2014/main" id="{0773CA5D-01F1-F0CE-C86F-CFC0547C4D5D}"/>
                </a:ext>
              </a:extLst>
            </p:cNvPr>
            <p:cNvSpPr txBox="1"/>
            <p:nvPr/>
          </p:nvSpPr>
          <p:spPr>
            <a:xfrm>
              <a:off x="8330542" y="6185201"/>
              <a:ext cx="6311734" cy="369332"/>
            </a:xfrm>
            <a:prstGeom prst="rect">
              <a:avLst/>
            </a:prstGeom>
            <a:noFill/>
          </p:spPr>
          <p:txBody>
            <a:bodyPr wrap="square">
              <a:spAutoFit/>
            </a:bodyPr>
            <a:lstStyle/>
            <a:p>
              <a:r>
                <a:rPr lang="da-DK"/>
                <a:t>1920</a:t>
              </a:r>
            </a:p>
          </p:txBody>
        </p:sp>
      </p:grpSp>
      <p:sp>
        <p:nvSpPr>
          <p:cNvPr id="3" name="Tekstfelt 2">
            <a:extLst>
              <a:ext uri="{FF2B5EF4-FFF2-40B4-BE49-F238E27FC236}">
                <a16:creationId xmlns:a16="http://schemas.microsoft.com/office/drawing/2014/main" id="{71B217D3-155F-EFBB-384A-876A0C9A5E31}"/>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Tree>
    <p:extLst>
      <p:ext uri="{BB962C8B-B14F-4D97-AF65-F5344CB8AC3E}">
        <p14:creationId xmlns:p14="http://schemas.microsoft.com/office/powerpoint/2010/main" val="2525510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7512C93-726C-C67B-D8B1-0998D96B0D80}"/>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EA33FEFB-58E3-8B30-C11E-D557B526FE03}"/>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8F31B256-2B62-FF0C-4F8E-4CDCC8CBAB4B}"/>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E3EED553-B3C1-A8A2-C3BF-C1D5DF75702E}"/>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68555A4E-7DA9-1736-6C5A-89E204D43F6A}"/>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ED5BB1E9-8089-5E0D-E76D-F99F2832BE16}"/>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FDA55643-6150-9888-D7A6-D1E01241BBD0}"/>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4FC04C41-B540-ACDD-8B03-7D35BDB68E87}"/>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34D7C9E3-4459-EB29-138E-214DBC84F237}"/>
              </a:ext>
            </a:extLst>
          </p:cNvPr>
          <p:cNvSpPr txBox="1"/>
          <p:nvPr/>
        </p:nvSpPr>
        <p:spPr>
          <a:xfrm>
            <a:off x="1814216" y="2840391"/>
            <a:ext cx="11397343" cy="1107996"/>
          </a:xfrm>
          <a:prstGeom prst="rect">
            <a:avLst/>
          </a:prstGeom>
          <a:noFill/>
        </p:spPr>
        <p:txBody>
          <a:bodyPr wrap="square" rtlCol="0">
            <a:spAutoFit/>
          </a:bodyPr>
          <a:lstStyle/>
          <a:p>
            <a:pPr>
              <a:lnSpc>
                <a:spcPct val="150000"/>
              </a:lnSpc>
            </a:pPr>
            <a:r>
              <a:rPr lang="da-DK" sz="3200" b="1" dirty="0"/>
              <a:t>Afsluttende mål</a:t>
            </a:r>
            <a:endParaRPr lang="da-DK" sz="3200" dirty="0"/>
          </a:p>
          <a:p>
            <a:r>
              <a:rPr lang="da-DK" b="1" dirty="0"/>
              <a:t>Mål:</a:t>
            </a:r>
            <a:r>
              <a:rPr lang="da-DK" dirty="0"/>
              <a:t> Vis at du forstår de 3 vigtige årstal, og forklar hvordan de påvirker dit liv her i dag.</a:t>
            </a:r>
          </a:p>
        </p:txBody>
      </p:sp>
      <p:grpSp>
        <p:nvGrpSpPr>
          <p:cNvPr id="3" name="Gruppe 2">
            <a:extLst>
              <a:ext uri="{FF2B5EF4-FFF2-40B4-BE49-F238E27FC236}">
                <a16:creationId xmlns:a16="http://schemas.microsoft.com/office/drawing/2014/main" id="{BE0B3DCF-78E2-557C-217B-B679CBE2955C}"/>
              </a:ext>
            </a:extLst>
          </p:cNvPr>
          <p:cNvGrpSpPr/>
          <p:nvPr/>
        </p:nvGrpSpPr>
        <p:grpSpPr>
          <a:xfrm>
            <a:off x="1911432" y="5629539"/>
            <a:ext cx="11569534" cy="1044382"/>
            <a:chOff x="745177" y="5245775"/>
            <a:chExt cx="13897099" cy="1308758"/>
          </a:xfrm>
        </p:grpSpPr>
        <p:grpSp>
          <p:nvGrpSpPr>
            <p:cNvPr id="4" name="Gruppe 3">
              <a:extLst>
                <a:ext uri="{FF2B5EF4-FFF2-40B4-BE49-F238E27FC236}">
                  <a16:creationId xmlns:a16="http://schemas.microsoft.com/office/drawing/2014/main" id="{0F97B244-6967-44F4-ECA6-D3A04FC7DA7F}"/>
                </a:ext>
              </a:extLst>
            </p:cNvPr>
            <p:cNvGrpSpPr/>
            <p:nvPr/>
          </p:nvGrpSpPr>
          <p:grpSpPr>
            <a:xfrm>
              <a:off x="745177" y="5245775"/>
              <a:ext cx="10362705" cy="1308758"/>
              <a:chOff x="745177" y="5245775"/>
              <a:chExt cx="10362705" cy="1308758"/>
            </a:xfrm>
          </p:grpSpPr>
          <p:cxnSp>
            <p:nvCxnSpPr>
              <p:cNvPr id="13" name="Lige forbindelse 12">
                <a:extLst>
                  <a:ext uri="{FF2B5EF4-FFF2-40B4-BE49-F238E27FC236}">
                    <a16:creationId xmlns:a16="http://schemas.microsoft.com/office/drawing/2014/main" id="{C4EA4C51-416B-1539-E46F-6E0C4059D5A7}"/>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5" name="Billedforklaring: streg 14">
                <a:extLst>
                  <a:ext uri="{FF2B5EF4-FFF2-40B4-BE49-F238E27FC236}">
                    <a16:creationId xmlns:a16="http://schemas.microsoft.com/office/drawing/2014/main" id="{D65DCA26-E6CF-41B3-63FB-F24AE245D813}"/>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6" name="Tekstfelt 15">
                <a:extLst>
                  <a:ext uri="{FF2B5EF4-FFF2-40B4-BE49-F238E27FC236}">
                    <a16:creationId xmlns:a16="http://schemas.microsoft.com/office/drawing/2014/main" id="{2AB13B55-3FE5-2558-182C-E9BBA357487D}"/>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7" name="Billedforklaring: streg 16">
                <a:extLst>
                  <a:ext uri="{FF2B5EF4-FFF2-40B4-BE49-F238E27FC236}">
                    <a16:creationId xmlns:a16="http://schemas.microsoft.com/office/drawing/2014/main" id="{BAB83D41-B30C-AC71-C174-6D10B89EF443}"/>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8" name="Billedforklaring: streg 17">
                <a:extLst>
                  <a:ext uri="{FF2B5EF4-FFF2-40B4-BE49-F238E27FC236}">
                    <a16:creationId xmlns:a16="http://schemas.microsoft.com/office/drawing/2014/main" id="{ADE21BBF-ECEF-16C9-A87F-941BF68D957F}"/>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19" name="Tekstfelt 18">
                <a:extLst>
                  <a:ext uri="{FF2B5EF4-FFF2-40B4-BE49-F238E27FC236}">
                    <a16:creationId xmlns:a16="http://schemas.microsoft.com/office/drawing/2014/main" id="{DCF2EE96-A52E-724E-FA8E-4449286F2491}"/>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2" name="Tekstfelt 11">
              <a:extLst>
                <a:ext uri="{FF2B5EF4-FFF2-40B4-BE49-F238E27FC236}">
                  <a16:creationId xmlns:a16="http://schemas.microsoft.com/office/drawing/2014/main" id="{D21DA206-FEF9-1B03-B788-3D823334F257}"/>
                </a:ext>
              </a:extLst>
            </p:cNvPr>
            <p:cNvSpPr txBox="1"/>
            <p:nvPr/>
          </p:nvSpPr>
          <p:spPr>
            <a:xfrm>
              <a:off x="8330542" y="6185201"/>
              <a:ext cx="6311734" cy="369332"/>
            </a:xfrm>
            <a:prstGeom prst="rect">
              <a:avLst/>
            </a:prstGeom>
            <a:noFill/>
          </p:spPr>
          <p:txBody>
            <a:bodyPr wrap="square">
              <a:spAutoFit/>
            </a:bodyPr>
            <a:lstStyle/>
            <a:p>
              <a:r>
                <a:rPr lang="da-DK"/>
                <a:t>1920</a:t>
              </a:r>
            </a:p>
          </p:txBody>
        </p:sp>
      </p:grpSp>
      <p:sp>
        <p:nvSpPr>
          <p:cNvPr id="7" name="Tekstfelt 6">
            <a:extLst>
              <a:ext uri="{FF2B5EF4-FFF2-40B4-BE49-F238E27FC236}">
                <a16:creationId xmlns:a16="http://schemas.microsoft.com/office/drawing/2014/main" id="{89F03D59-DE63-C76A-4566-29A03F16AF14}"/>
              </a:ext>
            </a:extLst>
          </p:cNvPr>
          <p:cNvSpPr txBox="1"/>
          <p:nvPr/>
        </p:nvSpPr>
        <p:spPr>
          <a:xfrm>
            <a:off x="2514599" y="163676"/>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Tree>
    <p:extLst>
      <p:ext uri="{BB962C8B-B14F-4D97-AF65-F5344CB8AC3E}">
        <p14:creationId xmlns:p14="http://schemas.microsoft.com/office/powerpoint/2010/main" val="4085972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4FA6CE-2F57-FC4A-B84E-8ECD5D9A1B88}"/>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12991188-29B7-7476-8195-E7BB3F383DE2}"/>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1205416A-D742-3B06-A6A9-963B167FDFCE}"/>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1615D925-4CE0-ADA0-7FC0-192A21A52A2C}"/>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8FD2E548-3254-5479-4F8B-01850F61D288}"/>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433F49C2-5E11-FF22-F1D4-20A4A2FD326E}"/>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4121615A-59A1-22C1-9D88-66FB1619246E}"/>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401A7598-4678-CACA-93D0-8EF392CD88BC}"/>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5636743F-22A9-4638-DAC0-1EC046F28C9E}"/>
              </a:ext>
            </a:extLst>
          </p:cNvPr>
          <p:cNvSpPr txBox="1"/>
          <p:nvPr/>
        </p:nvSpPr>
        <p:spPr>
          <a:xfrm>
            <a:off x="3591487" y="3105880"/>
            <a:ext cx="11397343" cy="1107996"/>
          </a:xfrm>
          <a:prstGeom prst="rect">
            <a:avLst/>
          </a:prstGeom>
          <a:noFill/>
        </p:spPr>
        <p:txBody>
          <a:bodyPr wrap="square" rtlCol="0">
            <a:spAutoFit/>
          </a:bodyPr>
          <a:lstStyle/>
          <a:p>
            <a:pPr>
              <a:lnSpc>
                <a:spcPct val="150000"/>
              </a:lnSpc>
            </a:pPr>
            <a:r>
              <a:rPr lang="da-DK" sz="3200" b="1" dirty="0"/>
              <a:t>Lille genkald</a:t>
            </a:r>
          </a:p>
          <a:p>
            <a:r>
              <a:rPr lang="da-DK" dirty="0">
                <a:hlinkClick r:id="rId3"/>
              </a:rPr>
              <a:t>Grundloven 1849 &amp; Systemskiftet 1901</a:t>
            </a:r>
            <a:r>
              <a:rPr lang="da-DK" dirty="0"/>
              <a:t> (8 min)</a:t>
            </a:r>
            <a:endParaRPr lang="da-DK" sz="3200" dirty="0"/>
          </a:p>
        </p:txBody>
      </p:sp>
      <p:sp>
        <p:nvSpPr>
          <p:cNvPr id="3" name="Tekstfelt 2">
            <a:extLst>
              <a:ext uri="{FF2B5EF4-FFF2-40B4-BE49-F238E27FC236}">
                <a16:creationId xmlns:a16="http://schemas.microsoft.com/office/drawing/2014/main" id="{3AEE0AAE-519D-BE69-5B2B-ED843EE591B5}"/>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Genkald</a:t>
            </a:r>
          </a:p>
        </p:txBody>
      </p:sp>
    </p:spTree>
    <p:extLst>
      <p:ext uri="{BB962C8B-B14F-4D97-AF65-F5344CB8AC3E}">
        <p14:creationId xmlns:p14="http://schemas.microsoft.com/office/powerpoint/2010/main" val="263003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E94753-2623-C9C3-F585-2A3599643156}"/>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DCA83E8A-273F-8736-F9E9-D3444C6DECA4}"/>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DA871066-5FFC-3E30-38A0-AD88374E943E}"/>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47372BA3-FDDE-F419-8A7D-8FECB2733FE8}"/>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23D20A85-EE59-6058-CFC2-B18934C9F9AF}"/>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670FB4DC-8A13-DBEC-A82D-4237C4F9924E}"/>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10" name="Tekstfelt 9">
            <a:extLst>
              <a:ext uri="{FF2B5EF4-FFF2-40B4-BE49-F238E27FC236}">
                <a16:creationId xmlns:a16="http://schemas.microsoft.com/office/drawing/2014/main" id="{D1519E58-3B36-AC6C-9EEE-AEE95BE4D3D4}"/>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2C3C336C-834D-2D46-7C85-B3757DDFA2A2}"/>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DCDA0409-74EB-FC84-CB4D-E60894D35392}"/>
              </a:ext>
            </a:extLst>
          </p:cNvPr>
          <p:cNvSpPr txBox="1"/>
          <p:nvPr/>
        </p:nvSpPr>
        <p:spPr>
          <a:xfrm>
            <a:off x="272144" y="1348178"/>
            <a:ext cx="11919856" cy="584775"/>
          </a:xfrm>
          <a:prstGeom prst="rect">
            <a:avLst/>
          </a:prstGeom>
          <a:noFill/>
        </p:spPr>
        <p:txBody>
          <a:bodyPr wrap="square" rtlCol="0">
            <a:spAutoFit/>
          </a:bodyPr>
          <a:lstStyle/>
          <a:p>
            <a:r>
              <a:rPr lang="da-DK" sz="3200" b="1" dirty="0"/>
              <a:t> Kampen om magten (1849–1920)</a:t>
            </a:r>
            <a:endParaRPr lang="da-DK" sz="3200" dirty="0"/>
          </a:p>
        </p:txBody>
      </p:sp>
      <p:sp>
        <p:nvSpPr>
          <p:cNvPr id="12" name="Tekstfelt 11">
            <a:extLst>
              <a:ext uri="{FF2B5EF4-FFF2-40B4-BE49-F238E27FC236}">
                <a16:creationId xmlns:a16="http://schemas.microsoft.com/office/drawing/2014/main" id="{9C015B16-6D2C-099E-60D7-6DFBF93C5016}"/>
              </a:ext>
            </a:extLst>
          </p:cNvPr>
          <p:cNvSpPr txBox="1"/>
          <p:nvPr/>
        </p:nvSpPr>
        <p:spPr>
          <a:xfrm>
            <a:off x="477112" y="1953117"/>
            <a:ext cx="10911202" cy="3970318"/>
          </a:xfrm>
          <a:prstGeom prst="rect">
            <a:avLst/>
          </a:prstGeom>
          <a:noFill/>
        </p:spPr>
        <p:txBody>
          <a:bodyPr wrap="square">
            <a:spAutoFit/>
          </a:bodyPr>
          <a:lstStyle/>
          <a:p>
            <a:r>
              <a:rPr lang="da-DK" b="1" dirty="0"/>
              <a:t>Hvorfor skal vi lave den her opgave?</a:t>
            </a:r>
          </a:p>
          <a:p>
            <a:r>
              <a:rPr lang="da-DK" dirty="0"/>
              <a:t>Forestil dig, at du vågnede op i morgen, og du ikke måtte sige din mening. Forestil dig, at en konge kunne bestemme alt over dig, eller at Danmark slet ikke lignede det land, du kender.</a:t>
            </a:r>
          </a:p>
          <a:p>
            <a:endParaRPr lang="da-DK" b="1" dirty="0"/>
          </a:p>
          <a:p>
            <a:r>
              <a:rPr lang="da-DK" b="1" dirty="0"/>
              <a:t>Denne opgave er vigtig, fordi:</a:t>
            </a:r>
            <a:endParaRPr lang="da-DK" dirty="0"/>
          </a:p>
          <a:p>
            <a:endParaRPr lang="da-DK" b="1" dirty="0"/>
          </a:p>
          <a:p>
            <a:pPr marL="285750" indent="-285750">
              <a:buFont typeface="Arial" panose="020B0604020202020204" pitchFamily="34" charset="0"/>
              <a:buChar char="•"/>
            </a:pPr>
            <a:r>
              <a:rPr lang="da-DK" b="1" dirty="0"/>
              <a:t>Det er din frihed:</a:t>
            </a:r>
            <a:r>
              <a:rPr lang="da-DK" dirty="0"/>
              <a:t> Grundloven fra 1849 og krisen i 1920 er grunden til, at </a:t>
            </a:r>
            <a:r>
              <a:rPr lang="da-DK" i="1" dirty="0"/>
              <a:t>du</a:t>
            </a:r>
            <a:r>
              <a:rPr lang="da-DK" dirty="0"/>
              <a:t> har en stemme i dag.</a:t>
            </a:r>
          </a:p>
          <a:p>
            <a:endParaRPr lang="da-DK" b="1" dirty="0"/>
          </a:p>
          <a:p>
            <a:pPr marL="285750" indent="-285750">
              <a:buFont typeface="Arial" panose="020B0604020202020204" pitchFamily="34" charset="0"/>
              <a:buChar char="•"/>
            </a:pPr>
            <a:r>
              <a:rPr lang="da-DK" b="1" dirty="0"/>
              <a:t>Det er dit land:</a:t>
            </a:r>
            <a:r>
              <a:rPr lang="da-DK" dirty="0"/>
              <a:t> Krigen i 1864 bestemte, hvor grænsen går, og hvem vi er som folk.</a:t>
            </a:r>
          </a:p>
          <a:p>
            <a:endParaRPr lang="da-DK" b="1" dirty="0"/>
          </a:p>
          <a:p>
            <a:pPr marL="285750" indent="-285750">
              <a:buFont typeface="Arial" panose="020B0604020202020204" pitchFamily="34" charset="0"/>
              <a:buChar char="•"/>
            </a:pPr>
            <a:r>
              <a:rPr lang="da-DK" b="1" dirty="0"/>
              <a:t>Det er din magt:</a:t>
            </a:r>
            <a:r>
              <a:rPr lang="da-DK" dirty="0"/>
              <a:t> Systemskiftet i 1901 sørger for, at politikerne skal lytte til os – ellers ryger de ud!</a:t>
            </a:r>
          </a:p>
          <a:p>
            <a:pPr marL="285750" indent="-285750">
              <a:buFont typeface="Arial" panose="020B0604020202020204" pitchFamily="34" charset="0"/>
              <a:buChar char="•"/>
            </a:pPr>
            <a:endParaRPr lang="da-DK" dirty="0"/>
          </a:p>
          <a:p>
            <a:r>
              <a:rPr lang="da-DK" dirty="0"/>
              <a:t>Vi lærer om fortiden for at forstå, hvorfor dit liv ser ud, som det gør her i dag. Det er ikke bare årstal – det er din historie.</a:t>
            </a:r>
          </a:p>
        </p:txBody>
      </p:sp>
      <p:sp>
        <p:nvSpPr>
          <p:cNvPr id="7" name="Tekstfelt 6">
            <a:extLst>
              <a:ext uri="{FF2B5EF4-FFF2-40B4-BE49-F238E27FC236}">
                <a16:creationId xmlns:a16="http://schemas.microsoft.com/office/drawing/2014/main" id="{0907F5F5-9037-2579-B7AC-9968007EDD9D}"/>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3" name="Tekstfelt 12">
            <a:extLst>
              <a:ext uri="{FF2B5EF4-FFF2-40B4-BE49-F238E27FC236}">
                <a16:creationId xmlns:a16="http://schemas.microsoft.com/office/drawing/2014/main" id="{0BCF17ED-391E-4BA5-6DFA-F0DA0B8B34DB}"/>
              </a:ext>
            </a:extLst>
          </p:cNvPr>
          <p:cNvSpPr txBox="1"/>
          <p:nvPr/>
        </p:nvSpPr>
        <p:spPr>
          <a:xfrm>
            <a:off x="6580408" y="184077"/>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Tree>
    <p:extLst>
      <p:ext uri="{BB962C8B-B14F-4D97-AF65-F5344CB8AC3E}">
        <p14:creationId xmlns:p14="http://schemas.microsoft.com/office/powerpoint/2010/main" val="1952696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F6BE4B-DE7C-6759-F16D-981DD356F2DF}"/>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68D8CF78-3E0F-7C67-1C6B-B56B191E25AC}"/>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27494F16-B427-1F42-F7D6-F30689F43C09}"/>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6972BA05-7FFA-4A20-A8AD-1DF311C67C7A}"/>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6FBA3F7B-8A41-C459-CCB1-82F8B6845316}"/>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811387EB-03C2-71F6-8446-849AA85C4798}"/>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10" name="Tekstfelt 9">
            <a:extLst>
              <a:ext uri="{FF2B5EF4-FFF2-40B4-BE49-F238E27FC236}">
                <a16:creationId xmlns:a16="http://schemas.microsoft.com/office/drawing/2014/main" id="{E75C090B-F0E7-A3A8-096F-37A69E3AACE0}"/>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ECC5F55A-E42B-604C-D8BA-0BE07B7134A8}"/>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16EB3E84-17AC-1D80-C6D1-D9DAA0CC420B}"/>
              </a:ext>
            </a:extLst>
          </p:cNvPr>
          <p:cNvSpPr txBox="1"/>
          <p:nvPr/>
        </p:nvSpPr>
        <p:spPr>
          <a:xfrm>
            <a:off x="272144" y="1348178"/>
            <a:ext cx="11919856" cy="1138773"/>
          </a:xfrm>
          <a:prstGeom prst="rect">
            <a:avLst/>
          </a:prstGeom>
          <a:noFill/>
        </p:spPr>
        <p:txBody>
          <a:bodyPr wrap="square" rtlCol="0">
            <a:spAutoFit/>
          </a:bodyPr>
          <a:lstStyle/>
          <a:p>
            <a:r>
              <a:rPr lang="da-DK" sz="3200" b="1" dirty="0"/>
              <a:t> Kampen om magten (1849–1920)</a:t>
            </a:r>
            <a:endParaRPr lang="da-DK" sz="3200" dirty="0"/>
          </a:p>
          <a:p>
            <a:r>
              <a:rPr lang="da-DK" dirty="0"/>
              <a:t>Gennemgang af opgave. I får udleveret papir, så i selv kan sidde med det efter min præsentation. </a:t>
            </a:r>
          </a:p>
          <a:p>
            <a:r>
              <a:rPr lang="da-DK" dirty="0"/>
              <a:t> (1/3)</a:t>
            </a:r>
          </a:p>
        </p:txBody>
      </p:sp>
      <p:sp>
        <p:nvSpPr>
          <p:cNvPr id="12" name="Tekstfelt 11">
            <a:extLst>
              <a:ext uri="{FF2B5EF4-FFF2-40B4-BE49-F238E27FC236}">
                <a16:creationId xmlns:a16="http://schemas.microsoft.com/office/drawing/2014/main" id="{F2E868FA-3D6E-F2CE-C4E7-E3744BD4763E}"/>
              </a:ext>
            </a:extLst>
          </p:cNvPr>
          <p:cNvSpPr txBox="1"/>
          <p:nvPr/>
        </p:nvSpPr>
        <p:spPr>
          <a:xfrm>
            <a:off x="1021398" y="2586565"/>
            <a:ext cx="10911202" cy="3139321"/>
          </a:xfrm>
          <a:prstGeom prst="rect">
            <a:avLst/>
          </a:prstGeom>
          <a:noFill/>
        </p:spPr>
        <p:txBody>
          <a:bodyPr wrap="square">
            <a:spAutoFit/>
          </a:bodyPr>
          <a:lstStyle/>
          <a:p>
            <a:r>
              <a:rPr lang="da-DK" b="1" dirty="0"/>
              <a:t>Mål:</a:t>
            </a:r>
            <a:r>
              <a:rPr lang="da-DK" dirty="0"/>
              <a:t> Vis at du forstår de 3 vigtige årstal, og forklar hvordan de påvirker dit liv her i dag.</a:t>
            </a:r>
          </a:p>
          <a:p>
            <a:endParaRPr lang="da-DK" dirty="0"/>
          </a:p>
          <a:p>
            <a:r>
              <a:rPr lang="da-DK" b="1" dirty="0"/>
              <a:t>1. Vælg din formidling </a:t>
            </a:r>
            <a:endParaRPr lang="da-DK" dirty="0"/>
          </a:p>
          <a:p>
            <a:r>
              <a:rPr lang="da-DK" dirty="0"/>
              <a:t>Du må selv bestemme, hvordan du løser opgaven. Vælg det, du er bedst til:</a:t>
            </a:r>
          </a:p>
          <a:p>
            <a:endParaRPr lang="da-DK" dirty="0"/>
          </a:p>
          <a:p>
            <a:pPr marL="285750" lvl="0" indent="-285750">
              <a:buFont typeface="Arial" panose="020B0604020202020204" pitchFamily="34" charset="0"/>
              <a:buChar char="•"/>
            </a:pPr>
            <a:r>
              <a:rPr lang="da-DK" b="1" dirty="0"/>
              <a:t>Den Visuelle Tidslinje:</a:t>
            </a:r>
            <a:r>
              <a:rPr lang="da-DK" dirty="0"/>
              <a:t> Lav en planche eller en digital tidslinje (f.eks. i </a:t>
            </a:r>
            <a:r>
              <a:rPr lang="da-DK" dirty="0" err="1"/>
              <a:t>Canva</a:t>
            </a:r>
            <a:r>
              <a:rPr lang="da-DK" dirty="0"/>
              <a:t>). Brug billeder og korte faste overskrifter.</a:t>
            </a:r>
          </a:p>
          <a:p>
            <a:pPr marL="285750" lvl="0" indent="-285750">
              <a:buFont typeface="Arial" panose="020B0604020202020204" pitchFamily="34" charset="0"/>
              <a:buChar char="•"/>
            </a:pPr>
            <a:endParaRPr lang="da-DK" dirty="0"/>
          </a:p>
          <a:p>
            <a:pPr marL="285750" lvl="0" indent="-285750">
              <a:buFont typeface="Arial" panose="020B0604020202020204" pitchFamily="34" charset="0"/>
              <a:buChar char="•"/>
            </a:pPr>
            <a:r>
              <a:rPr lang="da-DK" b="1" dirty="0"/>
              <a:t>Reporteren:</a:t>
            </a:r>
            <a:r>
              <a:rPr lang="da-DK" dirty="0"/>
              <a:t> Optag en video eller podcast, hvor du "interviewer" personer fra de fire årstal.</a:t>
            </a:r>
          </a:p>
          <a:p>
            <a:pPr marL="285750" lvl="0" indent="-285750">
              <a:buFont typeface="Arial" panose="020B0604020202020204" pitchFamily="34" charset="0"/>
              <a:buChar char="•"/>
            </a:pPr>
            <a:endParaRPr lang="da-DK" dirty="0"/>
          </a:p>
          <a:p>
            <a:pPr marL="285750" lvl="0" indent="-285750">
              <a:buFont typeface="Arial" panose="020B0604020202020204" pitchFamily="34" charset="0"/>
              <a:buChar char="•"/>
            </a:pPr>
            <a:r>
              <a:rPr lang="da-DK" b="1" dirty="0" err="1"/>
              <a:t>Byggeren</a:t>
            </a:r>
            <a:r>
              <a:rPr lang="da-DK" b="1" dirty="0"/>
              <a:t>:</a:t>
            </a:r>
            <a:r>
              <a:rPr lang="da-DK" dirty="0"/>
              <a:t> Brug Minecraft, LEGO eller tegneserier til at genopbygge de fire scener og forklar, hvad der sker.</a:t>
            </a:r>
          </a:p>
        </p:txBody>
      </p:sp>
      <p:sp>
        <p:nvSpPr>
          <p:cNvPr id="7" name="Tekstfelt 6">
            <a:extLst>
              <a:ext uri="{FF2B5EF4-FFF2-40B4-BE49-F238E27FC236}">
                <a16:creationId xmlns:a16="http://schemas.microsoft.com/office/drawing/2014/main" id="{6E993862-0E9B-BC3A-63BF-E294E00D1C52}"/>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3" name="Tekstfelt 12">
            <a:extLst>
              <a:ext uri="{FF2B5EF4-FFF2-40B4-BE49-F238E27FC236}">
                <a16:creationId xmlns:a16="http://schemas.microsoft.com/office/drawing/2014/main" id="{556EF146-92CA-15A1-77AE-CF3C7227C11F}"/>
              </a:ext>
            </a:extLst>
          </p:cNvPr>
          <p:cNvSpPr txBox="1"/>
          <p:nvPr/>
        </p:nvSpPr>
        <p:spPr>
          <a:xfrm>
            <a:off x="6580408" y="184077"/>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Tree>
    <p:extLst>
      <p:ext uri="{BB962C8B-B14F-4D97-AF65-F5344CB8AC3E}">
        <p14:creationId xmlns:p14="http://schemas.microsoft.com/office/powerpoint/2010/main" val="3219956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844CD1-5C7F-4DFA-C529-8788CB733DFA}"/>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E33E2841-4F53-4E88-59C7-0EDC48C07346}"/>
              </a:ext>
            </a:extLst>
          </p:cNvPr>
          <p:cNvGrpSpPr/>
          <p:nvPr/>
        </p:nvGrpSpPr>
        <p:grpSpPr>
          <a:xfrm>
            <a:off x="-119743" y="153952"/>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B240CAF0-E5AB-5997-67E6-250EAF8FE9FC}"/>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9BF0D899-2E06-2F9E-3364-1E4C9DA35A88}"/>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CD6CBE95-F443-A8BA-52E7-2EF859D2479C}"/>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26D1CC25-405C-551E-BF87-7D4663424259}"/>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10" name="Tekstfelt 9">
            <a:extLst>
              <a:ext uri="{FF2B5EF4-FFF2-40B4-BE49-F238E27FC236}">
                <a16:creationId xmlns:a16="http://schemas.microsoft.com/office/drawing/2014/main" id="{4410CFA9-1F14-6FB4-A6A1-0EDBD5C9AC8B}"/>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CDF5F0F0-D54A-7D01-B06A-DD7DF80FCC5F}"/>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1B82D766-37B7-FA53-12A4-B0A4C1566BA2}"/>
              </a:ext>
            </a:extLst>
          </p:cNvPr>
          <p:cNvSpPr txBox="1"/>
          <p:nvPr/>
        </p:nvSpPr>
        <p:spPr>
          <a:xfrm>
            <a:off x="272144" y="1348178"/>
            <a:ext cx="11919856" cy="1138773"/>
          </a:xfrm>
          <a:prstGeom prst="rect">
            <a:avLst/>
          </a:prstGeom>
          <a:noFill/>
        </p:spPr>
        <p:txBody>
          <a:bodyPr wrap="square" rtlCol="0">
            <a:spAutoFit/>
          </a:bodyPr>
          <a:lstStyle/>
          <a:p>
            <a:r>
              <a:rPr lang="da-DK" sz="3200" b="1" dirty="0"/>
              <a:t> Kampen om magten (1849–1920)</a:t>
            </a:r>
            <a:endParaRPr lang="da-DK" sz="3200" dirty="0"/>
          </a:p>
          <a:p>
            <a:r>
              <a:rPr lang="da-DK" dirty="0"/>
              <a:t>Gennemgang af opgave. I får udleveret papir, så i selv kan sidde med det efter min præsentation. </a:t>
            </a:r>
          </a:p>
          <a:p>
            <a:r>
              <a:rPr lang="da-DK" dirty="0"/>
              <a:t> (2/3)</a:t>
            </a:r>
          </a:p>
        </p:txBody>
      </p:sp>
      <p:sp>
        <p:nvSpPr>
          <p:cNvPr id="7" name="Tekstfelt 6">
            <a:extLst>
              <a:ext uri="{FF2B5EF4-FFF2-40B4-BE49-F238E27FC236}">
                <a16:creationId xmlns:a16="http://schemas.microsoft.com/office/drawing/2014/main" id="{8EB99516-83DC-97B3-4D5E-AEA0EF11D382}"/>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graphicFrame>
        <p:nvGraphicFramePr>
          <p:cNvPr id="15" name="Tabel 14">
            <a:extLst>
              <a:ext uri="{FF2B5EF4-FFF2-40B4-BE49-F238E27FC236}">
                <a16:creationId xmlns:a16="http://schemas.microsoft.com/office/drawing/2014/main" id="{AA45CD08-9A4B-0FC6-26F6-4D212B086869}"/>
              </a:ext>
            </a:extLst>
          </p:cNvPr>
          <p:cNvGraphicFramePr>
            <a:graphicFrameLocks noGrp="1"/>
          </p:cNvGraphicFramePr>
          <p:nvPr>
            <p:extLst>
              <p:ext uri="{D42A27DB-BD31-4B8C-83A1-F6EECF244321}">
                <p14:modId xmlns:p14="http://schemas.microsoft.com/office/powerpoint/2010/main" val="1731648532"/>
              </p:ext>
            </p:extLst>
          </p:nvPr>
        </p:nvGraphicFramePr>
        <p:xfrm>
          <a:off x="457203" y="3243913"/>
          <a:ext cx="11734797" cy="2033454"/>
        </p:xfrm>
        <a:graphic>
          <a:graphicData uri="http://schemas.openxmlformats.org/drawingml/2006/table">
            <a:tbl>
              <a:tblPr firstRow="1" firstCol="1" bandRow="1">
                <a:tableStyleId>{72833802-FEF1-4C79-8D5D-14CF1EAF98D9}</a:tableStyleId>
              </a:tblPr>
              <a:tblGrid>
                <a:gridCol w="3911599">
                  <a:extLst>
                    <a:ext uri="{9D8B030D-6E8A-4147-A177-3AD203B41FA5}">
                      <a16:colId xmlns:a16="http://schemas.microsoft.com/office/drawing/2014/main" val="3082149792"/>
                    </a:ext>
                  </a:extLst>
                </a:gridCol>
                <a:gridCol w="3911599">
                  <a:extLst>
                    <a:ext uri="{9D8B030D-6E8A-4147-A177-3AD203B41FA5}">
                      <a16:colId xmlns:a16="http://schemas.microsoft.com/office/drawing/2014/main" val="3593328498"/>
                    </a:ext>
                  </a:extLst>
                </a:gridCol>
                <a:gridCol w="3911599">
                  <a:extLst>
                    <a:ext uri="{9D8B030D-6E8A-4147-A177-3AD203B41FA5}">
                      <a16:colId xmlns:a16="http://schemas.microsoft.com/office/drawing/2014/main" val="35642265"/>
                    </a:ext>
                  </a:extLst>
                </a:gridCol>
              </a:tblGrid>
              <a:tr h="295488">
                <a:tc>
                  <a:txBody>
                    <a:bodyPr/>
                    <a:lstStyle/>
                    <a:p>
                      <a:pPr>
                        <a:lnSpc>
                          <a:spcPct val="115000"/>
                        </a:lnSpc>
                        <a:spcAft>
                          <a:spcPts val="800"/>
                        </a:spcAft>
                        <a:buNone/>
                      </a:pPr>
                      <a:r>
                        <a:rPr lang="da-DK" sz="1200" kern="100">
                          <a:effectLst/>
                        </a:rPr>
                        <a:t>Årstal</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a:effectLst/>
                        </a:rPr>
                        <a:t>Begivenhed</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a:effectLst/>
                        </a:rPr>
                        <a:t>Fokus (Hjælp til arbejdshukommelse)</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613204671"/>
                  </a:ext>
                </a:extLst>
              </a:tr>
              <a:tr h="579322">
                <a:tc>
                  <a:txBody>
                    <a:bodyPr/>
                    <a:lstStyle/>
                    <a:p>
                      <a:pPr>
                        <a:lnSpc>
                          <a:spcPct val="115000"/>
                        </a:lnSpc>
                        <a:spcAft>
                          <a:spcPts val="800"/>
                        </a:spcAft>
                        <a:buNone/>
                      </a:pPr>
                      <a:r>
                        <a:rPr lang="da-DK" sz="1200" kern="100">
                          <a:effectLst/>
                        </a:rPr>
                        <a:t>1849</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a:effectLst/>
                        </a:rPr>
                        <a:t>Grundloven</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a:effectLst/>
                        </a:rPr>
                        <a:t>Kongen giver afkald på sin enevældige magt. Vi får de første demokratiske rettigheder.</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95389789"/>
                  </a:ext>
                </a:extLst>
              </a:tr>
              <a:tr h="579322">
                <a:tc>
                  <a:txBody>
                    <a:bodyPr/>
                    <a:lstStyle/>
                    <a:p>
                      <a:pPr>
                        <a:lnSpc>
                          <a:spcPct val="115000"/>
                        </a:lnSpc>
                        <a:spcAft>
                          <a:spcPts val="800"/>
                        </a:spcAft>
                        <a:buNone/>
                      </a:pPr>
                      <a:r>
                        <a:rPr lang="da-DK" sz="1200" kern="100">
                          <a:effectLst/>
                        </a:rPr>
                        <a:t>1901</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a:effectLst/>
                        </a:rPr>
                        <a:t>Systemskiftet</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dirty="0">
                          <a:effectLst/>
                        </a:rPr>
                        <a:t>"Parlamentarisme" indføres. En regering må ikke have et flertal imod sig i Folketinget.</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43193489"/>
                  </a:ext>
                </a:extLst>
              </a:tr>
              <a:tr h="579322">
                <a:tc>
                  <a:txBody>
                    <a:bodyPr/>
                    <a:lstStyle/>
                    <a:p>
                      <a:pPr>
                        <a:lnSpc>
                          <a:spcPct val="115000"/>
                        </a:lnSpc>
                        <a:spcAft>
                          <a:spcPts val="800"/>
                        </a:spcAft>
                        <a:buNone/>
                      </a:pPr>
                      <a:r>
                        <a:rPr lang="da-DK" sz="1200" kern="100">
                          <a:effectLst/>
                        </a:rPr>
                        <a:t>1920</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a:effectLst/>
                        </a:rPr>
                        <a:t>Påskekrisen</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dirty="0">
                          <a:effectLst/>
                        </a:rPr>
                        <a:t>Kong Christian 10. forsøger at afskedige regeringen, men må give sig. Demokratiet vinder over kongen.</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92667992"/>
                  </a:ext>
                </a:extLst>
              </a:tr>
            </a:tbl>
          </a:graphicData>
        </a:graphic>
      </p:graphicFrame>
      <p:sp>
        <p:nvSpPr>
          <p:cNvPr id="16" name="Rectangle 2">
            <a:extLst>
              <a:ext uri="{FF2B5EF4-FFF2-40B4-BE49-F238E27FC236}">
                <a16:creationId xmlns:a16="http://schemas.microsoft.com/office/drawing/2014/main" id="{D7EA4534-A8D5-D866-9F22-4D5487C72D71}"/>
              </a:ext>
            </a:extLst>
          </p:cNvPr>
          <p:cNvSpPr>
            <a:spLocks noChangeArrowheads="1"/>
          </p:cNvSpPr>
          <p:nvPr/>
        </p:nvSpPr>
        <p:spPr bwMode="auto">
          <a:xfrm>
            <a:off x="759877" y="2573862"/>
            <a:ext cx="1228120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De fire stop på rejsen </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For hver begivenhed skal du svare på: </a:t>
            </a:r>
            <a:r>
              <a:rPr kumimoji="0" lang="da-DK" altLang="da-DK" sz="12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Hvad skete der?</a:t>
            </a:r>
            <a:r>
              <a:rPr kumimoji="0" lang="da-DK" altLang="da-DK" sz="12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og </a:t>
            </a:r>
            <a:r>
              <a:rPr kumimoji="0" lang="da-DK" altLang="da-DK" sz="12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Hvem fik magten?</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17" name="Tekstfelt 16">
            <a:extLst>
              <a:ext uri="{FF2B5EF4-FFF2-40B4-BE49-F238E27FC236}">
                <a16:creationId xmlns:a16="http://schemas.microsoft.com/office/drawing/2014/main" id="{3AF2018D-173F-D298-4E41-64E2E5FC4B7E}"/>
              </a:ext>
            </a:extLst>
          </p:cNvPr>
          <p:cNvSpPr txBox="1"/>
          <p:nvPr/>
        </p:nvSpPr>
        <p:spPr>
          <a:xfrm>
            <a:off x="6580408" y="184077"/>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Tree>
    <p:extLst>
      <p:ext uri="{BB962C8B-B14F-4D97-AF65-F5344CB8AC3E}">
        <p14:creationId xmlns:p14="http://schemas.microsoft.com/office/powerpoint/2010/main" val="2228552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9B21F8A-CFB8-80BD-F58B-DA3896E4E6DA}"/>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309C4938-526C-7F93-3F36-C3EC00BCB8B2}"/>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494DE0BF-A72E-531D-CB1A-609545396FF5}"/>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B3441029-BE1E-B856-0A37-B51902F46C27}"/>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071BE9F1-4FBA-4020-82DA-D44034432102}"/>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652EFB62-72D5-3BCE-F063-209962FE84CA}"/>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10" name="Tekstfelt 9">
            <a:extLst>
              <a:ext uri="{FF2B5EF4-FFF2-40B4-BE49-F238E27FC236}">
                <a16:creationId xmlns:a16="http://schemas.microsoft.com/office/drawing/2014/main" id="{1E01F510-2034-8C55-27BC-D8056FFF54CD}"/>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B2405D73-7F55-5B0D-54CD-8AA840B868BC}"/>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a-DK" b="1" dirty="0"/>
              <a:t>Bilag 12</a:t>
            </a:r>
          </a:p>
        </p:txBody>
      </p:sp>
      <p:sp>
        <p:nvSpPr>
          <p:cNvPr id="3" name="Tekstfelt 2">
            <a:extLst>
              <a:ext uri="{FF2B5EF4-FFF2-40B4-BE49-F238E27FC236}">
                <a16:creationId xmlns:a16="http://schemas.microsoft.com/office/drawing/2014/main" id="{FE203633-1216-3C6D-3411-5D37D0516C35}"/>
              </a:ext>
            </a:extLst>
          </p:cNvPr>
          <p:cNvSpPr txBox="1"/>
          <p:nvPr/>
        </p:nvSpPr>
        <p:spPr>
          <a:xfrm>
            <a:off x="272144" y="1348178"/>
            <a:ext cx="11919856" cy="1138773"/>
          </a:xfrm>
          <a:prstGeom prst="rect">
            <a:avLst/>
          </a:prstGeom>
          <a:noFill/>
        </p:spPr>
        <p:txBody>
          <a:bodyPr wrap="square" rtlCol="0">
            <a:spAutoFit/>
          </a:bodyPr>
          <a:lstStyle/>
          <a:p>
            <a:r>
              <a:rPr lang="da-DK" sz="3200" b="1" dirty="0"/>
              <a:t> Kampen om magten (1849–1920)</a:t>
            </a:r>
            <a:endParaRPr lang="da-DK" sz="3200" dirty="0"/>
          </a:p>
          <a:p>
            <a:r>
              <a:rPr lang="da-DK" dirty="0"/>
              <a:t>Gennemgang af opgave. I får udleveret papir, så i selv kan sidde med det efter min præsentation. </a:t>
            </a:r>
          </a:p>
          <a:p>
            <a:r>
              <a:rPr lang="da-DK" dirty="0"/>
              <a:t> (3/3)</a:t>
            </a:r>
          </a:p>
        </p:txBody>
      </p:sp>
      <p:sp>
        <p:nvSpPr>
          <p:cNvPr id="12" name="Tekstfelt 11">
            <a:extLst>
              <a:ext uri="{FF2B5EF4-FFF2-40B4-BE49-F238E27FC236}">
                <a16:creationId xmlns:a16="http://schemas.microsoft.com/office/drawing/2014/main" id="{8F153A27-8667-DD4F-E2B9-584E9E88CC12}"/>
              </a:ext>
            </a:extLst>
          </p:cNvPr>
          <p:cNvSpPr txBox="1"/>
          <p:nvPr/>
        </p:nvSpPr>
        <p:spPr>
          <a:xfrm>
            <a:off x="1108483" y="2383971"/>
            <a:ext cx="10911202" cy="3693319"/>
          </a:xfrm>
          <a:prstGeom prst="rect">
            <a:avLst/>
          </a:prstGeom>
          <a:noFill/>
        </p:spPr>
        <p:txBody>
          <a:bodyPr wrap="square">
            <a:spAutoFit/>
          </a:bodyPr>
          <a:lstStyle/>
          <a:p>
            <a:r>
              <a:rPr lang="da-DK" b="1" dirty="0"/>
              <a:t>Refleksion: "Hvad betyder det for mig i dag?"</a:t>
            </a:r>
            <a:endParaRPr lang="da-DK" dirty="0"/>
          </a:p>
          <a:p>
            <a:endParaRPr lang="da-DK" dirty="0"/>
          </a:p>
          <a:p>
            <a:r>
              <a:rPr lang="da-DK" dirty="0"/>
              <a:t>Dette er den vigtigste del. Vælg det niveau, der passer dig:</a:t>
            </a:r>
          </a:p>
          <a:p>
            <a:pPr marL="285750" lvl="0" indent="-285750">
              <a:buFont typeface="Arial" panose="020B0604020202020204" pitchFamily="34" charset="0"/>
              <a:buChar char="•"/>
            </a:pPr>
            <a:r>
              <a:rPr lang="da-DK" b="1" dirty="0"/>
              <a:t>Niveau A:</a:t>
            </a:r>
            <a:r>
              <a:rPr lang="da-DK" dirty="0"/>
              <a:t> Nævn én ting, du må i dag, som man ikke måtte før 1849 (f.eks. sige din mening eller tro på hvad du vil).</a:t>
            </a:r>
          </a:p>
          <a:p>
            <a:pPr marL="285750" lvl="0" indent="-285750">
              <a:buFont typeface="Arial" panose="020B0604020202020204" pitchFamily="34" charset="0"/>
              <a:buChar char="•"/>
            </a:pPr>
            <a:endParaRPr lang="da-DK" dirty="0"/>
          </a:p>
          <a:p>
            <a:pPr marL="285750" lvl="0" indent="-285750">
              <a:buFont typeface="Arial" panose="020B0604020202020204" pitchFamily="34" charset="0"/>
              <a:buChar char="•"/>
            </a:pPr>
            <a:r>
              <a:rPr lang="da-DK" b="1" dirty="0"/>
              <a:t>Niveau B:</a:t>
            </a:r>
            <a:r>
              <a:rPr lang="da-DK" dirty="0"/>
              <a:t> Forklar, hvorfor kongen/dronningen i dag kun har en symbolsk rolle, og hvorfor det er Folketinget, der bestemmer over dine skolepenge eller love i 2026.</a:t>
            </a:r>
          </a:p>
          <a:p>
            <a:pPr marL="285750" lvl="0" indent="-285750">
              <a:buFont typeface="Arial" panose="020B0604020202020204" pitchFamily="34" charset="0"/>
              <a:buChar char="•"/>
            </a:pPr>
            <a:endParaRPr lang="da-DK" dirty="0"/>
          </a:p>
          <a:p>
            <a:pPr marL="285750" lvl="0" indent="-285750">
              <a:buFont typeface="Arial" panose="020B0604020202020204" pitchFamily="34" charset="0"/>
              <a:buChar char="•"/>
            </a:pPr>
            <a:r>
              <a:rPr lang="da-DK" b="1" dirty="0"/>
              <a:t>Niveau C (Udfordringen):</a:t>
            </a:r>
            <a:r>
              <a:rPr lang="da-DK" dirty="0"/>
              <a:t> Reflektér over, hvordan Danmarks størrelse (efter 1864) har formet vores fællesskab, og hvordan de demokratiske spilleregler fra 1901/1920 beskytter os mod, at én person tager al magten i dag.</a:t>
            </a:r>
          </a:p>
          <a:p>
            <a:pPr lvl="0"/>
            <a:endParaRPr lang="da-DK" dirty="0"/>
          </a:p>
        </p:txBody>
      </p:sp>
      <p:sp>
        <p:nvSpPr>
          <p:cNvPr id="7" name="Tekstfelt 6">
            <a:extLst>
              <a:ext uri="{FF2B5EF4-FFF2-40B4-BE49-F238E27FC236}">
                <a16:creationId xmlns:a16="http://schemas.microsoft.com/office/drawing/2014/main" id="{7FD7D3E3-8379-2894-9756-E62BEB25975B}"/>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3" name="Tekstfelt 12">
            <a:extLst>
              <a:ext uri="{FF2B5EF4-FFF2-40B4-BE49-F238E27FC236}">
                <a16:creationId xmlns:a16="http://schemas.microsoft.com/office/drawing/2014/main" id="{0B485994-B8C3-5018-9B34-A317D67667BE}"/>
              </a:ext>
            </a:extLst>
          </p:cNvPr>
          <p:cNvSpPr txBox="1"/>
          <p:nvPr/>
        </p:nvSpPr>
        <p:spPr>
          <a:xfrm>
            <a:off x="6580408" y="184077"/>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Tree>
    <p:extLst>
      <p:ext uri="{BB962C8B-B14F-4D97-AF65-F5344CB8AC3E}">
        <p14:creationId xmlns:p14="http://schemas.microsoft.com/office/powerpoint/2010/main" val="1194785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FE41148-82BF-2C1B-9DAA-EBDA4A7B0F06}"/>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054B99D1-1C57-5EB4-2D41-2D2FFE75F953}"/>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FBAD02C3-B977-CBB6-6F5A-1699F04CD213}"/>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F1F79868-C291-196C-0C2A-C8FA7450FD01}"/>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C26347B1-3F71-76A6-8EA2-A8E99286BCF6}"/>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32F69E4A-B535-52BE-8310-D2124A882708}"/>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10" name="Tekstfelt 9">
            <a:extLst>
              <a:ext uri="{FF2B5EF4-FFF2-40B4-BE49-F238E27FC236}">
                <a16:creationId xmlns:a16="http://schemas.microsoft.com/office/drawing/2014/main" id="{0BE6CE7F-32D0-891F-5901-8E2A4DDEFAE5}"/>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09DE32F5-A831-FD03-3AF8-A95304C28801}"/>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7" name="Tekstfelt 6">
            <a:extLst>
              <a:ext uri="{FF2B5EF4-FFF2-40B4-BE49-F238E27FC236}">
                <a16:creationId xmlns:a16="http://schemas.microsoft.com/office/drawing/2014/main" id="{773AA33F-3103-F53C-AE82-A41703E12C1E}"/>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3" name="Tekstfelt 12">
            <a:extLst>
              <a:ext uri="{FF2B5EF4-FFF2-40B4-BE49-F238E27FC236}">
                <a16:creationId xmlns:a16="http://schemas.microsoft.com/office/drawing/2014/main" id="{2398CCD0-54C3-1215-745A-B4BC1C11AB22}"/>
              </a:ext>
            </a:extLst>
          </p:cNvPr>
          <p:cNvSpPr txBox="1"/>
          <p:nvPr/>
        </p:nvSpPr>
        <p:spPr>
          <a:xfrm>
            <a:off x="6580408" y="184077"/>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9" name="Tekstfelt 8">
            <a:extLst>
              <a:ext uri="{FF2B5EF4-FFF2-40B4-BE49-F238E27FC236}">
                <a16:creationId xmlns:a16="http://schemas.microsoft.com/office/drawing/2014/main" id="{DF5F29A2-E2A1-F6F5-EAF3-934CE32878FB}"/>
              </a:ext>
            </a:extLst>
          </p:cNvPr>
          <p:cNvSpPr txBox="1"/>
          <p:nvPr/>
        </p:nvSpPr>
        <p:spPr>
          <a:xfrm>
            <a:off x="272144" y="1348178"/>
            <a:ext cx="11919856" cy="584775"/>
          </a:xfrm>
          <a:prstGeom prst="rect">
            <a:avLst/>
          </a:prstGeom>
          <a:noFill/>
        </p:spPr>
        <p:txBody>
          <a:bodyPr wrap="square" rtlCol="0">
            <a:spAutoFit/>
          </a:bodyPr>
          <a:lstStyle/>
          <a:p>
            <a:r>
              <a:rPr lang="da-DK" sz="3200" b="1" dirty="0"/>
              <a:t> Kampen om magten (1849–1920)</a:t>
            </a:r>
            <a:endParaRPr lang="da-DK" sz="3200" dirty="0"/>
          </a:p>
        </p:txBody>
      </p:sp>
      <p:sp>
        <p:nvSpPr>
          <p:cNvPr id="14" name="Tekstfelt 13">
            <a:extLst>
              <a:ext uri="{FF2B5EF4-FFF2-40B4-BE49-F238E27FC236}">
                <a16:creationId xmlns:a16="http://schemas.microsoft.com/office/drawing/2014/main" id="{5AA1B3A3-BCE5-82FE-3DD9-D253C255766A}"/>
              </a:ext>
            </a:extLst>
          </p:cNvPr>
          <p:cNvSpPr txBox="1"/>
          <p:nvPr/>
        </p:nvSpPr>
        <p:spPr>
          <a:xfrm>
            <a:off x="858107" y="2645615"/>
            <a:ext cx="10911202" cy="2585323"/>
          </a:xfrm>
          <a:prstGeom prst="rect">
            <a:avLst/>
          </a:prstGeom>
          <a:noFill/>
        </p:spPr>
        <p:txBody>
          <a:bodyPr wrap="square">
            <a:spAutoFit/>
          </a:bodyPr>
          <a:lstStyle/>
          <a:p>
            <a:r>
              <a:rPr lang="da-DK" b="1" dirty="0"/>
              <a:t>Hvad nu?</a:t>
            </a:r>
          </a:p>
          <a:p>
            <a:endParaRPr lang="da-DK" b="1" dirty="0"/>
          </a:p>
          <a:p>
            <a:pPr marL="285750" indent="-285750">
              <a:buFont typeface="Arial" panose="020B0604020202020204" pitchFamily="34" charset="0"/>
              <a:buChar char="•"/>
            </a:pPr>
            <a:r>
              <a:rPr lang="da-DK" dirty="0"/>
              <a:t>I må arbejde i små grupper eller alene.</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Alle modtager et arbejdsark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I har 2 double lektioner til at løse opgaven </a:t>
            </a:r>
          </a:p>
          <a:p>
            <a:endParaRPr lang="da-DK" b="1" dirty="0"/>
          </a:p>
          <a:p>
            <a:endParaRPr lang="da-DK" dirty="0"/>
          </a:p>
        </p:txBody>
      </p:sp>
    </p:spTree>
    <p:extLst>
      <p:ext uri="{BB962C8B-B14F-4D97-AF65-F5344CB8AC3E}">
        <p14:creationId xmlns:p14="http://schemas.microsoft.com/office/powerpoint/2010/main" val="3047611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7B3756-FBCE-57FA-8554-E168802B65E7}"/>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29AFC5DF-501B-2A1E-27C2-5CDDF25B5DAF}"/>
              </a:ext>
            </a:extLst>
          </p:cNvPr>
          <p:cNvGrpSpPr/>
          <p:nvPr/>
        </p:nvGrpSpPr>
        <p:grpSpPr>
          <a:xfrm>
            <a:off x="-119743" y="170960"/>
            <a:ext cx="12583886" cy="6687040"/>
            <a:chOff x="-119743" y="170960"/>
            <a:chExt cx="12583886" cy="6687040"/>
          </a:xfrm>
          <a:solidFill>
            <a:srgbClr val="FFCC66"/>
          </a:solidFill>
        </p:grpSpPr>
        <p:sp>
          <p:nvSpPr>
            <p:cNvPr id="11" name="Rektangel: afrundede hjørner 10">
              <a:extLst>
                <a:ext uri="{FF2B5EF4-FFF2-40B4-BE49-F238E27FC236}">
                  <a16:creationId xmlns:a16="http://schemas.microsoft.com/office/drawing/2014/main" id="{44994D5B-97E0-8D8F-389B-A74B034BCB07}"/>
                </a:ext>
              </a:extLst>
            </p:cNvPr>
            <p:cNvSpPr/>
            <p:nvPr/>
          </p:nvSpPr>
          <p:spPr>
            <a:xfrm>
              <a:off x="4940740" y="170960"/>
              <a:ext cx="136753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52FF451B-A829-F893-6B07-BDC7935E2BE8}"/>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7895ECD0-F92B-3680-827A-A23C9F0AF57E}"/>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B2843DCE-4F9D-C197-5F38-E7BBEB266CB2}"/>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10" name="Tekstfelt 9">
            <a:extLst>
              <a:ext uri="{FF2B5EF4-FFF2-40B4-BE49-F238E27FC236}">
                <a16:creationId xmlns:a16="http://schemas.microsoft.com/office/drawing/2014/main" id="{1E8AE5FB-3A07-2481-7EAA-2C4CFBA20E03}"/>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14" name="Tekstfelt 13">
            <a:extLst>
              <a:ext uri="{FF2B5EF4-FFF2-40B4-BE49-F238E27FC236}">
                <a16:creationId xmlns:a16="http://schemas.microsoft.com/office/drawing/2014/main" id="{4D56C731-3775-E672-9C39-EE7E16C8195C}"/>
              </a:ext>
            </a:extLst>
          </p:cNvPr>
          <p:cNvSpPr txBox="1"/>
          <p:nvPr/>
        </p:nvSpPr>
        <p:spPr>
          <a:xfrm>
            <a:off x="5701618" y="3487225"/>
            <a:ext cx="6492240" cy="1015663"/>
          </a:xfrm>
          <a:prstGeom prst="rect">
            <a:avLst/>
          </a:prstGeom>
          <a:noFill/>
        </p:spPr>
        <p:txBody>
          <a:bodyPr wrap="square">
            <a:spAutoFit/>
          </a:bodyPr>
          <a:lstStyle/>
          <a:p>
            <a:r>
              <a:rPr lang="da-DK"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10 min Pause</a:t>
            </a:r>
          </a:p>
        </p:txBody>
      </p:sp>
      <p:pic>
        <p:nvPicPr>
          <p:cNvPr id="12" name="Billede 11">
            <a:extLst>
              <a:ext uri="{FF2B5EF4-FFF2-40B4-BE49-F238E27FC236}">
                <a16:creationId xmlns:a16="http://schemas.microsoft.com/office/drawing/2014/main" id="{0A81BE19-2D13-FFB5-9181-3127986A006E}"/>
              </a:ext>
            </a:extLst>
          </p:cNvPr>
          <p:cNvPicPr>
            <a:picLocks noChangeAspect="1"/>
          </p:cNvPicPr>
          <p:nvPr/>
        </p:nvPicPr>
        <p:blipFill>
          <a:blip r:embed="rId2"/>
          <a:srcRect b="11429"/>
          <a:stretch>
            <a:fillRect/>
          </a:stretch>
        </p:blipFill>
        <p:spPr>
          <a:xfrm>
            <a:off x="392199" y="1817914"/>
            <a:ext cx="5309419" cy="4702629"/>
          </a:xfrm>
          <a:prstGeom prst="rect">
            <a:avLst/>
          </a:prstGeom>
        </p:spPr>
      </p:pic>
      <p:sp>
        <p:nvSpPr>
          <p:cNvPr id="13" name="Tekstfelt 12">
            <a:extLst>
              <a:ext uri="{FF2B5EF4-FFF2-40B4-BE49-F238E27FC236}">
                <a16:creationId xmlns:a16="http://schemas.microsoft.com/office/drawing/2014/main" id="{2AEFC191-A5F2-9BF0-AFF4-D725F7ADA669}"/>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5" name="Tekstfelt 14">
            <a:extLst>
              <a:ext uri="{FF2B5EF4-FFF2-40B4-BE49-F238E27FC236}">
                <a16:creationId xmlns:a16="http://schemas.microsoft.com/office/drawing/2014/main" id="{D33C8892-DC21-90C1-5A3E-E1E903E0EDC6}"/>
              </a:ext>
            </a:extLst>
          </p:cNvPr>
          <p:cNvSpPr txBox="1"/>
          <p:nvPr/>
        </p:nvSpPr>
        <p:spPr>
          <a:xfrm>
            <a:off x="6580408" y="184077"/>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Tree>
    <p:extLst>
      <p:ext uri="{BB962C8B-B14F-4D97-AF65-F5344CB8AC3E}">
        <p14:creationId xmlns:p14="http://schemas.microsoft.com/office/powerpoint/2010/main" val="1401689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BBF556B-C819-852C-45C7-781540F1A7C1}"/>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7A175E00-AEDE-1CF4-86F2-91309C464795}"/>
              </a:ext>
            </a:extLst>
          </p:cNvPr>
          <p:cNvSpPr/>
          <p:nvPr/>
        </p:nvSpPr>
        <p:spPr>
          <a:xfrm>
            <a:off x="-119743" y="1132114"/>
            <a:ext cx="12583886" cy="5725886"/>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a:extLst>
              <a:ext uri="{FF2B5EF4-FFF2-40B4-BE49-F238E27FC236}">
                <a16:creationId xmlns:a16="http://schemas.microsoft.com/office/drawing/2014/main" id="{E6EC3C3F-57CB-99B7-54F0-B138948B826A}"/>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E3FE32B7-BFE4-B671-996B-29B46C1BAEB3}"/>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10" name="Tekstfelt 9">
            <a:extLst>
              <a:ext uri="{FF2B5EF4-FFF2-40B4-BE49-F238E27FC236}">
                <a16:creationId xmlns:a16="http://schemas.microsoft.com/office/drawing/2014/main" id="{8DBA2A9A-0E14-2EB0-9BF1-5B87B7A76D1A}"/>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DF56AD32-1B8C-0D77-5DB2-0FCE162392CC}"/>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51C1A67F-52B6-3051-1230-1139351E2F70}"/>
              </a:ext>
            </a:extLst>
          </p:cNvPr>
          <p:cNvSpPr txBox="1"/>
          <p:nvPr/>
        </p:nvSpPr>
        <p:spPr>
          <a:xfrm>
            <a:off x="272144" y="1348178"/>
            <a:ext cx="11919856" cy="584775"/>
          </a:xfrm>
          <a:prstGeom prst="rect">
            <a:avLst/>
          </a:prstGeom>
          <a:noFill/>
        </p:spPr>
        <p:txBody>
          <a:bodyPr wrap="square" rtlCol="0">
            <a:spAutoFit/>
          </a:bodyPr>
          <a:lstStyle/>
          <a:p>
            <a:r>
              <a:rPr lang="da-DK" sz="3200" b="1" dirty="0"/>
              <a:t> Kampen om magten (1849–1920)</a:t>
            </a:r>
            <a:endParaRPr lang="da-DK" sz="3200" dirty="0"/>
          </a:p>
        </p:txBody>
      </p:sp>
      <p:sp>
        <p:nvSpPr>
          <p:cNvPr id="7" name="Tekstfelt 6">
            <a:extLst>
              <a:ext uri="{FF2B5EF4-FFF2-40B4-BE49-F238E27FC236}">
                <a16:creationId xmlns:a16="http://schemas.microsoft.com/office/drawing/2014/main" id="{653D532C-AA3C-3CA5-84E1-4E3153CE1DC9}"/>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4" name="Rektangel: afrundede hjørner 13">
            <a:extLst>
              <a:ext uri="{FF2B5EF4-FFF2-40B4-BE49-F238E27FC236}">
                <a16:creationId xmlns:a16="http://schemas.microsoft.com/office/drawing/2014/main" id="{E5C8F26E-26ED-A3E1-3C16-5D20A4F854C7}"/>
              </a:ext>
            </a:extLst>
          </p:cNvPr>
          <p:cNvSpPr/>
          <p:nvPr/>
        </p:nvSpPr>
        <p:spPr>
          <a:xfrm>
            <a:off x="6389908" y="184079"/>
            <a:ext cx="2498271" cy="1251857"/>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60E8BF74-1AF1-9E99-0698-0545B632DFCB}"/>
              </a:ext>
            </a:extLst>
          </p:cNvPr>
          <p:cNvSpPr txBox="1"/>
          <p:nvPr/>
        </p:nvSpPr>
        <p:spPr>
          <a:xfrm>
            <a:off x="6580408" y="184077"/>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7" name="Tekstfelt 16">
            <a:extLst>
              <a:ext uri="{FF2B5EF4-FFF2-40B4-BE49-F238E27FC236}">
                <a16:creationId xmlns:a16="http://schemas.microsoft.com/office/drawing/2014/main" id="{348215A9-1916-F37D-EB70-2C849F386501}"/>
              </a:ext>
            </a:extLst>
          </p:cNvPr>
          <p:cNvSpPr txBox="1"/>
          <p:nvPr/>
        </p:nvSpPr>
        <p:spPr>
          <a:xfrm>
            <a:off x="858107" y="2645615"/>
            <a:ext cx="10911202" cy="2585323"/>
          </a:xfrm>
          <a:prstGeom prst="rect">
            <a:avLst/>
          </a:prstGeom>
          <a:noFill/>
        </p:spPr>
        <p:txBody>
          <a:bodyPr wrap="square">
            <a:spAutoFit/>
          </a:bodyPr>
          <a:lstStyle/>
          <a:p>
            <a:r>
              <a:rPr lang="da-DK" b="1" dirty="0"/>
              <a:t>Hvad nu?</a:t>
            </a:r>
          </a:p>
          <a:p>
            <a:endParaRPr lang="da-DK" b="1" dirty="0"/>
          </a:p>
          <a:p>
            <a:pPr marL="285750" indent="-285750">
              <a:buFont typeface="Arial" panose="020B0604020202020204" pitchFamily="34" charset="0"/>
              <a:buChar char="•"/>
            </a:pPr>
            <a:r>
              <a:rPr lang="da-DK" dirty="0"/>
              <a:t>I må arbejde i små grupper eller alene.</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Alle modtager et arbejdsark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I har 2 double lektioner til at løse opgaven </a:t>
            </a:r>
          </a:p>
          <a:p>
            <a:endParaRPr lang="da-DK" b="1" dirty="0"/>
          </a:p>
          <a:p>
            <a:endParaRPr lang="da-DK" dirty="0"/>
          </a:p>
        </p:txBody>
      </p:sp>
    </p:spTree>
    <p:extLst>
      <p:ext uri="{BB962C8B-B14F-4D97-AF65-F5344CB8AC3E}">
        <p14:creationId xmlns:p14="http://schemas.microsoft.com/office/powerpoint/2010/main" val="1842599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B1A3532-77A9-8059-E4A7-7F6247284B41}"/>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14E8CE51-54E1-0A79-DD7F-37EF92F0A1E6}"/>
              </a:ext>
            </a:extLst>
          </p:cNvPr>
          <p:cNvGrpSpPr/>
          <p:nvPr/>
        </p:nvGrpSpPr>
        <p:grpSpPr>
          <a:xfrm>
            <a:off x="-119743" y="170960"/>
            <a:ext cx="12583886" cy="6687040"/>
            <a:chOff x="-119743" y="170960"/>
            <a:chExt cx="12583886" cy="6687040"/>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D7AC6E9E-CA87-910E-007D-9A0BDCED5CBF}"/>
                </a:ext>
              </a:extLst>
            </p:cNvPr>
            <p:cNvSpPr/>
            <p:nvPr/>
          </p:nvSpPr>
          <p:spPr>
            <a:xfrm>
              <a:off x="6313619" y="170960"/>
              <a:ext cx="2732409"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4518F7D7-3952-70D8-0D82-EF3E1E16C7E9}"/>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AF2D3581-7DDF-3D7F-867F-A5807C9767D2}"/>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53F2899F-9714-4C5A-5B4E-E3B306FB70A2}"/>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FCA99D23-B044-5D3B-843E-715FBDA7C25A}"/>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7E043AD5-FA57-6EF8-DA9E-BE511E500B11}"/>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EBA41942-9019-E6C8-F66C-F63241F7AA45}"/>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13" name="Tekstfelt 12">
            <a:extLst>
              <a:ext uri="{FF2B5EF4-FFF2-40B4-BE49-F238E27FC236}">
                <a16:creationId xmlns:a16="http://schemas.microsoft.com/office/drawing/2014/main" id="{18BC3FC6-DBF0-FC2A-5DB9-3DA7C0C1BA99}"/>
              </a:ext>
            </a:extLst>
          </p:cNvPr>
          <p:cNvSpPr txBox="1"/>
          <p:nvPr/>
        </p:nvSpPr>
        <p:spPr>
          <a:xfrm>
            <a:off x="685800" y="1720840"/>
            <a:ext cx="10820400" cy="3508653"/>
          </a:xfrm>
          <a:prstGeom prst="rect">
            <a:avLst/>
          </a:prstGeom>
          <a:noFill/>
        </p:spPr>
        <p:txBody>
          <a:bodyPr wrap="square" rtlCol="0">
            <a:spAutoFit/>
          </a:bodyPr>
          <a:lstStyle/>
          <a:p>
            <a:r>
              <a:rPr lang="da-DK" sz="2400" b="1" dirty="0"/>
              <a:t>Tidslinje</a:t>
            </a:r>
          </a:p>
          <a:p>
            <a:endParaRPr lang="da-DK" b="1" dirty="0"/>
          </a:p>
          <a:p>
            <a:r>
              <a:rPr lang="da-DK" dirty="0"/>
              <a:t>I dag skal vi arbejde ud fra teorien </a:t>
            </a:r>
            <a:r>
              <a:rPr lang="da-DK" b="1" dirty="0"/>
              <a:t>'</a:t>
            </a:r>
            <a:r>
              <a:rPr lang="da-DK" b="1" dirty="0" err="1"/>
              <a:t>Productive</a:t>
            </a:r>
            <a:r>
              <a:rPr lang="da-DK" b="1" dirty="0"/>
              <a:t> </a:t>
            </a:r>
            <a:r>
              <a:rPr lang="da-DK" b="1" dirty="0" err="1"/>
              <a:t>Failure</a:t>
            </a:r>
            <a:r>
              <a:rPr lang="da-DK" b="1" dirty="0"/>
              <a:t>'</a:t>
            </a:r>
            <a:r>
              <a:rPr lang="da-DK" dirty="0"/>
              <a:t>. I får nu udleveret seks historiske punkter, som I skal placere i den korrekte kronologiske rækkefølge – helt uden hjælp. Hvis I kan huske de specifikke årstal, må I meget gerne skrive dem ned på et stykke papir</a:t>
            </a:r>
          </a:p>
          <a:p>
            <a:endParaRPr lang="da-DK" dirty="0"/>
          </a:p>
          <a:p>
            <a:pPr marL="285750" indent="-285750">
              <a:buFont typeface="Arial" panose="020B0604020202020204" pitchFamily="34" charset="0"/>
              <a:buChar char="•"/>
            </a:pPr>
            <a:r>
              <a:rPr lang="da-DK" dirty="0"/>
              <a:t>Christian 10. fyrer regeringen</a:t>
            </a:r>
          </a:p>
          <a:p>
            <a:pPr marL="285750" indent="-285750">
              <a:buFont typeface="Arial" panose="020B0604020202020204" pitchFamily="34" charset="0"/>
              <a:buChar char="•"/>
            </a:pPr>
            <a:r>
              <a:rPr lang="da-DK" dirty="0"/>
              <a:t>Systemskiftet </a:t>
            </a:r>
          </a:p>
          <a:p>
            <a:pPr marL="285750" indent="-285750">
              <a:buFont typeface="Arial" panose="020B0604020202020204" pitchFamily="34" charset="0"/>
              <a:buChar char="•"/>
            </a:pPr>
            <a:r>
              <a:rPr lang="da-DK" dirty="0"/>
              <a:t>Junigrundloven underskrives</a:t>
            </a:r>
          </a:p>
          <a:p>
            <a:pPr marL="285750" indent="-285750">
              <a:buFont typeface="Arial" panose="020B0604020202020204" pitchFamily="34" charset="0"/>
              <a:buChar char="•"/>
            </a:pPr>
            <a:r>
              <a:rPr lang="da-DK" dirty="0"/>
              <a:t>Kvinderne får stemmeret  </a:t>
            </a:r>
          </a:p>
          <a:p>
            <a:pPr marL="285750" indent="-285750">
              <a:buFont typeface="Arial" panose="020B0604020202020204" pitchFamily="34" charset="0"/>
              <a:buChar char="•"/>
            </a:pPr>
            <a:r>
              <a:rPr lang="da-DK" dirty="0"/>
              <a:t>Afstemningen om Sønderjylland </a:t>
            </a:r>
          </a:p>
          <a:p>
            <a:pPr marL="285750" indent="-285750">
              <a:buFont typeface="Arial" panose="020B0604020202020204" pitchFamily="34" charset="0"/>
              <a:buChar char="•"/>
            </a:pPr>
            <a:r>
              <a:rPr lang="da-DK" dirty="0" err="1"/>
              <a:t>Martsdagene</a:t>
            </a:r>
            <a:r>
              <a:rPr lang="da-DK" dirty="0"/>
              <a:t> i København</a:t>
            </a:r>
          </a:p>
        </p:txBody>
      </p:sp>
      <p:grpSp>
        <p:nvGrpSpPr>
          <p:cNvPr id="4" name="Gruppe 3">
            <a:extLst>
              <a:ext uri="{FF2B5EF4-FFF2-40B4-BE49-F238E27FC236}">
                <a16:creationId xmlns:a16="http://schemas.microsoft.com/office/drawing/2014/main" id="{893A9A68-4643-B72D-A9AF-B6F4AA8BB9FF}"/>
              </a:ext>
            </a:extLst>
          </p:cNvPr>
          <p:cNvGrpSpPr/>
          <p:nvPr/>
        </p:nvGrpSpPr>
        <p:grpSpPr>
          <a:xfrm>
            <a:off x="1911432" y="5629539"/>
            <a:ext cx="11569534" cy="1044382"/>
            <a:chOff x="745177" y="5245775"/>
            <a:chExt cx="13897099" cy="1308758"/>
          </a:xfrm>
        </p:grpSpPr>
        <p:grpSp>
          <p:nvGrpSpPr>
            <p:cNvPr id="12" name="Gruppe 11">
              <a:extLst>
                <a:ext uri="{FF2B5EF4-FFF2-40B4-BE49-F238E27FC236}">
                  <a16:creationId xmlns:a16="http://schemas.microsoft.com/office/drawing/2014/main" id="{67C43D52-F776-6616-95FA-3F140D788749}"/>
                </a:ext>
              </a:extLst>
            </p:cNvPr>
            <p:cNvGrpSpPr/>
            <p:nvPr/>
          </p:nvGrpSpPr>
          <p:grpSpPr>
            <a:xfrm>
              <a:off x="745177" y="5245775"/>
              <a:ext cx="10362705" cy="1308758"/>
              <a:chOff x="745177" y="5245775"/>
              <a:chExt cx="10362705" cy="1308758"/>
            </a:xfrm>
          </p:grpSpPr>
          <p:cxnSp>
            <p:nvCxnSpPr>
              <p:cNvPr id="15" name="Lige forbindelse 14">
                <a:extLst>
                  <a:ext uri="{FF2B5EF4-FFF2-40B4-BE49-F238E27FC236}">
                    <a16:creationId xmlns:a16="http://schemas.microsoft.com/office/drawing/2014/main" id="{3BC7A97B-5EF5-8770-9A2A-A804AACA19DA}"/>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6" name="Billedforklaring: streg 15">
                <a:extLst>
                  <a:ext uri="{FF2B5EF4-FFF2-40B4-BE49-F238E27FC236}">
                    <a16:creationId xmlns:a16="http://schemas.microsoft.com/office/drawing/2014/main" id="{22748441-46F6-9E39-BF96-5228BFB8D788}"/>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7" name="Tekstfelt 16">
                <a:extLst>
                  <a:ext uri="{FF2B5EF4-FFF2-40B4-BE49-F238E27FC236}">
                    <a16:creationId xmlns:a16="http://schemas.microsoft.com/office/drawing/2014/main" id="{A2D06D50-41A1-FA71-D7DC-27AC8834FBD4}"/>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8" name="Billedforklaring: streg 17">
                <a:extLst>
                  <a:ext uri="{FF2B5EF4-FFF2-40B4-BE49-F238E27FC236}">
                    <a16:creationId xmlns:a16="http://schemas.microsoft.com/office/drawing/2014/main" id="{9B79533D-8838-D37B-D691-E79847441F43}"/>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9" name="Billedforklaring: streg 18">
                <a:extLst>
                  <a:ext uri="{FF2B5EF4-FFF2-40B4-BE49-F238E27FC236}">
                    <a16:creationId xmlns:a16="http://schemas.microsoft.com/office/drawing/2014/main" id="{9B39141B-11B2-3186-C25C-F4FA2E866C08}"/>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20" name="Tekstfelt 19">
                <a:extLst>
                  <a:ext uri="{FF2B5EF4-FFF2-40B4-BE49-F238E27FC236}">
                    <a16:creationId xmlns:a16="http://schemas.microsoft.com/office/drawing/2014/main" id="{299DA87E-477B-CDEA-6A10-0A65F28E5CDC}"/>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4" name="Tekstfelt 13">
              <a:extLst>
                <a:ext uri="{FF2B5EF4-FFF2-40B4-BE49-F238E27FC236}">
                  <a16:creationId xmlns:a16="http://schemas.microsoft.com/office/drawing/2014/main" id="{43CA67E6-FD82-58B3-69F1-C2C9C97C6AA3}"/>
                </a:ext>
              </a:extLst>
            </p:cNvPr>
            <p:cNvSpPr txBox="1"/>
            <p:nvPr/>
          </p:nvSpPr>
          <p:spPr>
            <a:xfrm>
              <a:off x="8330542" y="6185201"/>
              <a:ext cx="6311734" cy="369332"/>
            </a:xfrm>
            <a:prstGeom prst="rect">
              <a:avLst/>
            </a:prstGeom>
            <a:noFill/>
          </p:spPr>
          <p:txBody>
            <a:bodyPr wrap="square">
              <a:spAutoFit/>
            </a:bodyPr>
            <a:lstStyle/>
            <a:p>
              <a:r>
                <a:rPr lang="da-DK"/>
                <a:t>1920</a:t>
              </a:r>
            </a:p>
          </p:txBody>
        </p:sp>
      </p:grpSp>
    </p:spTree>
    <p:extLst>
      <p:ext uri="{BB962C8B-B14F-4D97-AF65-F5344CB8AC3E}">
        <p14:creationId xmlns:p14="http://schemas.microsoft.com/office/powerpoint/2010/main" val="3029486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BFF4CAA-1F52-6D21-5998-94747E7CB098}"/>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FC56CE22-33D0-A6DA-F3D7-9967E24C0C6A}"/>
              </a:ext>
            </a:extLst>
          </p:cNvPr>
          <p:cNvGrpSpPr/>
          <p:nvPr/>
        </p:nvGrpSpPr>
        <p:grpSpPr>
          <a:xfrm>
            <a:off x="-119743" y="184079"/>
            <a:ext cx="12583886" cy="6673921"/>
            <a:chOff x="-119743" y="184079"/>
            <a:chExt cx="12583886" cy="6673921"/>
          </a:xfrm>
          <a:solidFill>
            <a:schemeClr val="accent1">
              <a:lumMod val="20000"/>
              <a:lumOff val="80000"/>
            </a:schemeClr>
          </a:solidFill>
        </p:grpSpPr>
        <p:sp>
          <p:nvSpPr>
            <p:cNvPr id="11" name="Rektangel: afrundede hjørner 10">
              <a:extLst>
                <a:ext uri="{FF2B5EF4-FFF2-40B4-BE49-F238E27FC236}">
                  <a16:creationId xmlns:a16="http://schemas.microsoft.com/office/drawing/2014/main" id="{0475D86A-BC62-D2F1-579B-0F98EBF9397A}"/>
                </a:ext>
              </a:extLst>
            </p:cNvPr>
            <p:cNvSpPr/>
            <p:nvPr/>
          </p:nvSpPr>
          <p:spPr>
            <a:xfrm>
              <a:off x="9056911" y="184079"/>
              <a:ext cx="198839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sp>
          <p:nvSpPr>
            <p:cNvPr id="5" name="Rektangel 4">
              <a:extLst>
                <a:ext uri="{FF2B5EF4-FFF2-40B4-BE49-F238E27FC236}">
                  <a16:creationId xmlns:a16="http://schemas.microsoft.com/office/drawing/2014/main" id="{7B7E0DA8-FF4C-1BC5-5011-F6CCA9FC33D7}"/>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grpSp>
      <p:sp>
        <p:nvSpPr>
          <p:cNvPr id="6" name="Tekstfelt 5">
            <a:extLst>
              <a:ext uri="{FF2B5EF4-FFF2-40B4-BE49-F238E27FC236}">
                <a16:creationId xmlns:a16="http://schemas.microsoft.com/office/drawing/2014/main" id="{EC174E54-0508-5A17-7B3B-A1C7B106933D}"/>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14961FEB-EDE1-E4D8-FB56-570651547E41}"/>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28FE9E02-136B-45E5-E618-B0136B963E62}"/>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A2D1AC7E-D324-B507-0BCD-7AF9CBCCE611}"/>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Tekstfelt 2">
            <a:extLst>
              <a:ext uri="{FF2B5EF4-FFF2-40B4-BE49-F238E27FC236}">
                <a16:creationId xmlns:a16="http://schemas.microsoft.com/office/drawing/2014/main" id="{635F894D-899A-D12D-5620-0DBDBD410AE5}"/>
              </a:ext>
            </a:extLst>
          </p:cNvPr>
          <p:cNvSpPr txBox="1"/>
          <p:nvPr/>
        </p:nvSpPr>
        <p:spPr>
          <a:xfrm>
            <a:off x="506185" y="1589314"/>
            <a:ext cx="11397343" cy="2308324"/>
          </a:xfrm>
          <a:prstGeom prst="rect">
            <a:avLst/>
          </a:prstGeom>
          <a:noFill/>
        </p:spPr>
        <p:txBody>
          <a:bodyPr wrap="square" rtlCol="0">
            <a:spAutoFit/>
          </a:bodyPr>
          <a:lstStyle/>
          <a:p>
            <a:r>
              <a:rPr lang="da-DK" sz="2400" b="1" dirty="0"/>
              <a:t>Dagens spørgsmål </a:t>
            </a:r>
          </a:p>
          <a:p>
            <a:r>
              <a:rPr lang="da-DK" sz="2400" dirty="0"/>
              <a:t>Hvad gik godt i dag?</a:t>
            </a:r>
          </a:p>
          <a:p>
            <a:endParaRPr lang="da-DK" sz="2400" b="1" dirty="0"/>
          </a:p>
          <a:p>
            <a:r>
              <a:rPr lang="da-DK" sz="2400" b="1" dirty="0"/>
              <a:t>Dagens spørgsmål </a:t>
            </a:r>
          </a:p>
          <a:p>
            <a:pPr marL="342900" indent="-342900">
              <a:buFont typeface="Arial" panose="020B0604020202020204" pitchFamily="34" charset="0"/>
              <a:buChar char="•"/>
            </a:pPr>
            <a:endParaRPr lang="da-DK" sz="2400" b="1" dirty="0"/>
          </a:p>
          <a:p>
            <a:pPr marL="342900" lvl="0" indent="-342900">
              <a:buFont typeface="Arial" panose="020B0604020202020204" pitchFamily="34" charset="0"/>
              <a:buChar char="•"/>
            </a:pPr>
            <a:r>
              <a:rPr lang="da-DK" sz="2400" dirty="0">
                <a:latin typeface="Arial" panose="020B0604020202020204" pitchFamily="34" charset="0"/>
                <a:cs typeface="Arial" panose="020B0604020202020204" pitchFamily="34" charset="0"/>
              </a:rPr>
              <a:t>Nævn en ting du har </a:t>
            </a:r>
            <a:r>
              <a:rPr lang="da-DK" sz="2400">
                <a:latin typeface="Arial" panose="020B0604020202020204" pitchFamily="34" charset="0"/>
                <a:cs typeface="Arial" panose="020B0604020202020204" pitchFamily="34" charset="0"/>
              </a:rPr>
              <a:t>lært i dag</a:t>
            </a:r>
            <a:endParaRPr lang="da-DK" sz="2400" dirty="0">
              <a:latin typeface="Arial" panose="020B0604020202020204" pitchFamily="34" charset="0"/>
              <a:cs typeface="Arial" panose="020B0604020202020204" pitchFamily="34" charset="0"/>
            </a:endParaRPr>
          </a:p>
        </p:txBody>
      </p:sp>
      <p:sp>
        <p:nvSpPr>
          <p:cNvPr id="4" name="Tekstfelt 3">
            <a:extLst>
              <a:ext uri="{FF2B5EF4-FFF2-40B4-BE49-F238E27FC236}">
                <a16:creationId xmlns:a16="http://schemas.microsoft.com/office/drawing/2014/main" id="{445300F8-20D9-FB45-A015-B0BD14381705}"/>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Genkald</a:t>
            </a:r>
          </a:p>
        </p:txBody>
      </p:sp>
    </p:spTree>
    <p:extLst>
      <p:ext uri="{BB962C8B-B14F-4D97-AF65-F5344CB8AC3E}">
        <p14:creationId xmlns:p14="http://schemas.microsoft.com/office/powerpoint/2010/main" val="4140797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9AAFD05E-E047-C6FC-2A71-295A9B6191E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D94478D-C83A-8CAC-47AF-A81D5FE2F2D5}"/>
              </a:ext>
            </a:extLst>
          </p:cNvPr>
          <p:cNvSpPr>
            <a:spLocks noGrp="1"/>
          </p:cNvSpPr>
          <p:nvPr>
            <p:ph type="ctrTitle"/>
          </p:nvPr>
        </p:nvSpPr>
        <p:spPr>
          <a:xfrm>
            <a:off x="6194716" y="739978"/>
            <a:ext cx="5334930" cy="3004145"/>
          </a:xfrm>
        </p:spPr>
        <p:txBody>
          <a:bodyPr>
            <a:normAutofit/>
          </a:bodyPr>
          <a:lstStyle/>
          <a:p>
            <a:r>
              <a:rPr lang="da-DK"/>
              <a:t>Historie</a:t>
            </a:r>
          </a:p>
        </p:txBody>
      </p:sp>
      <p:sp>
        <p:nvSpPr>
          <p:cNvPr id="3" name="Undertitel 2">
            <a:extLst>
              <a:ext uri="{FF2B5EF4-FFF2-40B4-BE49-F238E27FC236}">
                <a16:creationId xmlns:a16="http://schemas.microsoft.com/office/drawing/2014/main" id="{8AFF6744-7671-4619-9A07-3C9D3791E66F}"/>
              </a:ext>
            </a:extLst>
          </p:cNvPr>
          <p:cNvSpPr>
            <a:spLocks noGrp="1"/>
          </p:cNvSpPr>
          <p:nvPr>
            <p:ph type="subTitle" idx="1"/>
          </p:nvPr>
        </p:nvSpPr>
        <p:spPr>
          <a:xfrm>
            <a:off x="6836601" y="3744123"/>
            <a:ext cx="4051160" cy="2160982"/>
          </a:xfrm>
        </p:spPr>
        <p:txBody>
          <a:bodyPr>
            <a:normAutofit/>
          </a:bodyPr>
          <a:lstStyle/>
          <a:p>
            <a:r>
              <a:rPr lang="da-DK" dirty="0"/>
              <a:t>U7 : Kampen om magten – afsluttende opgave</a:t>
            </a:r>
          </a:p>
        </p:txBody>
      </p:sp>
      <p:pic>
        <p:nvPicPr>
          <p:cNvPr id="4" name="Billede 3">
            <a:extLst>
              <a:ext uri="{FF2B5EF4-FFF2-40B4-BE49-F238E27FC236}">
                <a16:creationId xmlns:a16="http://schemas.microsoft.com/office/drawing/2014/main" id="{CCED0EB4-4BF9-BB4A-B01E-C9D5197C7438}"/>
              </a:ext>
            </a:extLst>
          </p:cNvPr>
          <p:cNvPicPr>
            <a:picLocks noChangeAspect="1"/>
          </p:cNvPicPr>
          <p:nvPr/>
        </p:nvPicPr>
        <p:blipFill>
          <a:blip r:embed="rId3"/>
          <a:srcRect b="11429"/>
          <a:stretch>
            <a:fillRect/>
          </a:stretch>
        </p:blipFill>
        <p:spPr>
          <a:xfrm>
            <a:off x="687866" y="1202476"/>
            <a:ext cx="5309419" cy="4702629"/>
          </a:xfrm>
          <a:prstGeom prst="rect">
            <a:avLst/>
          </a:prstGeom>
        </p:spPr>
      </p:pic>
      <p:sp>
        <p:nvSpPr>
          <p:cNvPr id="9" name="Taleboble: oval 8">
            <a:extLst>
              <a:ext uri="{FF2B5EF4-FFF2-40B4-BE49-F238E27FC236}">
                <a16:creationId xmlns:a16="http://schemas.microsoft.com/office/drawing/2014/main" id="{E7DFE138-48A6-74AD-150F-BFD4DCB5219E}"/>
              </a:ext>
            </a:extLst>
          </p:cNvPr>
          <p:cNvSpPr/>
          <p:nvPr/>
        </p:nvSpPr>
        <p:spPr>
          <a:xfrm>
            <a:off x="6775027" y="182805"/>
            <a:ext cx="3238501" cy="1735294"/>
          </a:xfrm>
          <a:prstGeom prst="wedgeEllipseCallout">
            <a:avLst>
              <a:gd name="adj1" fmla="val -102390"/>
              <a:gd name="adj2" fmla="val 63492"/>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ysClr val="windowText" lastClr="000000"/>
                </a:solidFill>
              </a:rPr>
              <a:t>Mens vi venter: </a:t>
            </a:r>
          </a:p>
          <a:p>
            <a:pPr algn="ctr"/>
            <a:r>
              <a:rPr lang="da-DK" dirty="0">
                <a:solidFill>
                  <a:sysClr val="windowText" lastClr="000000"/>
                </a:solidFill>
              </a:rPr>
              <a:t>Kan du finde nogle Ai fejl i billede?</a:t>
            </a:r>
          </a:p>
        </p:txBody>
      </p:sp>
      <p:pic>
        <p:nvPicPr>
          <p:cNvPr id="5" name="Picture 2" descr="Et billede, der indeholder tekst, Grafik, Font/skrifttype, grafisk design">
            <a:extLst>
              <a:ext uri="{FF2B5EF4-FFF2-40B4-BE49-F238E27FC236}">
                <a16:creationId xmlns:a16="http://schemas.microsoft.com/office/drawing/2014/main" id="{635ABC67-CFEC-BB2A-E69D-0A9018074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1395" y="5334000"/>
            <a:ext cx="1891861" cy="1523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7E1D8890-A225-0BF3-846C-6D8B856A1FA1}"/>
              </a:ext>
            </a:extLst>
          </p:cNvPr>
          <p:cNvSpPr>
            <a:spLocks noChangeArrowheads="1"/>
          </p:cNvSpPr>
          <p:nvPr/>
        </p:nvSpPr>
        <p:spPr bwMode="auto">
          <a:xfrm>
            <a:off x="-30514" y="5353916"/>
            <a:ext cx="29951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1pPr>
            <a:lvl2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2pPr>
            <a:lvl3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3pPr>
            <a:lvl4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4pPr>
            <a:lvl5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5pPr>
            <a:lvl6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6pPr>
            <a:lvl7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7pPr>
            <a:lvl8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8pPr>
            <a:lvl9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060700" algn="ctr"/>
                <a:tab pos="6119813" algn="r"/>
              </a:tabLst>
            </a:pPr>
            <a:r>
              <a:rPr kumimoji="0" lang="da-DK" altLang="da-DK" b="0" i="0" u="none" strike="noStrike" cap="none" normalizeH="0" baseline="0" dirty="0">
                <a:ln>
                  <a:noFill/>
                </a:ln>
                <a:solidFill>
                  <a:schemeClr val="tx1"/>
                </a:solidFill>
                <a:effectLst/>
                <a:latin typeface="Arial" panose="020B0604020202020204" pitchFamily="34" charset="0"/>
                <a:ea typeface="Arial" panose="020B0604020202020204" pitchFamily="34" charset="0"/>
              </a:rPr>
              <a:t>             		 </a:t>
            </a:r>
            <a:r>
              <a:rPr kumimoji="0" lang="da-DK" altLang="da-DK" sz="1400" b="0" i="1" u="none" strike="noStrike" cap="none" normalizeH="0" baseline="0" dirty="0">
                <a:ln>
                  <a:noFill/>
                </a:ln>
                <a:solidFill>
                  <a:schemeClr val="tx1"/>
                </a:solidFill>
                <a:effectLst/>
                <a:latin typeface="Arial" panose="020B0604020202020204" pitchFamily="34" charset="0"/>
                <a:ea typeface="Arial" panose="020B0604020202020204" pitchFamily="34" charset="0"/>
              </a:rPr>
              <a:t>Fremtidensskoler.com		</a:t>
            </a:r>
            <a:endParaRPr kumimoji="0" lang="da-DK" altLang="da-DK"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33560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F72F146-DB4B-0873-A872-D3DA1B35C51D}"/>
            </a:ext>
          </a:extLst>
        </p:cNvPr>
        <p:cNvGrpSpPr/>
        <p:nvPr/>
      </p:nvGrpSpPr>
      <p:grpSpPr>
        <a:xfrm>
          <a:off x="0" y="0"/>
          <a:ext cx="0" cy="0"/>
          <a:chOff x="0" y="0"/>
          <a:chExt cx="0" cy="0"/>
        </a:xfrm>
      </p:grpSpPr>
      <p:grpSp>
        <p:nvGrpSpPr>
          <p:cNvPr id="14" name="Gruppe 13">
            <a:extLst>
              <a:ext uri="{FF2B5EF4-FFF2-40B4-BE49-F238E27FC236}">
                <a16:creationId xmlns:a16="http://schemas.microsoft.com/office/drawing/2014/main" id="{9C3020FA-A5ED-7251-A58F-1F5330079E55}"/>
              </a:ext>
            </a:extLst>
          </p:cNvPr>
          <p:cNvGrpSpPr/>
          <p:nvPr/>
        </p:nvGrpSpPr>
        <p:grpSpPr>
          <a:xfrm>
            <a:off x="-1" y="185057"/>
            <a:ext cx="12192001" cy="6672943"/>
            <a:chOff x="-119743" y="185057"/>
            <a:chExt cx="12583886" cy="6672943"/>
          </a:xfrm>
          <a:solidFill>
            <a:schemeClr val="accent6">
              <a:lumMod val="60000"/>
              <a:lumOff val="40000"/>
            </a:schemeClr>
          </a:solidFill>
        </p:grpSpPr>
        <p:sp>
          <p:nvSpPr>
            <p:cNvPr id="11" name="Rektangel: afrundede hjørner 10">
              <a:extLst>
                <a:ext uri="{FF2B5EF4-FFF2-40B4-BE49-F238E27FC236}">
                  <a16:creationId xmlns:a16="http://schemas.microsoft.com/office/drawing/2014/main" id="{BCDBCB45-C99B-A90B-0720-CD96B27E34CD}"/>
                </a:ext>
              </a:extLst>
            </p:cNvPr>
            <p:cNvSpPr/>
            <p:nvPr/>
          </p:nvSpPr>
          <p:spPr>
            <a:xfrm>
              <a:off x="9468" y="185057"/>
              <a:ext cx="2117913"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E41B9A6A-004C-E04B-B18B-0EF4A5375748}"/>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75C4FF6C-F5BB-4057-66A9-3E4B0D7F8DB8}"/>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562DFB15-490E-2070-4F47-2A9C99C26763}"/>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94114113-AAFC-2927-1732-C280BD7E159E}"/>
              </a:ext>
            </a:extLst>
          </p:cNvPr>
          <p:cNvSpPr txBox="1"/>
          <p:nvPr/>
        </p:nvSpPr>
        <p:spPr>
          <a:xfrm>
            <a:off x="6476998" y="163675"/>
            <a:ext cx="2410524"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0" name="Tekstfelt 9">
            <a:extLst>
              <a:ext uri="{FF2B5EF4-FFF2-40B4-BE49-F238E27FC236}">
                <a16:creationId xmlns:a16="http://schemas.microsoft.com/office/drawing/2014/main" id="{196705C9-4184-7B90-2798-5FDD55FC3114}"/>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2" name="Tekstfelt 1">
            <a:extLst>
              <a:ext uri="{FF2B5EF4-FFF2-40B4-BE49-F238E27FC236}">
                <a16:creationId xmlns:a16="http://schemas.microsoft.com/office/drawing/2014/main" id="{9FF0F1C3-D8C4-D02D-94A0-62E4B7B6506E}"/>
              </a:ext>
            </a:extLst>
          </p:cNvPr>
          <p:cNvSpPr txBox="1"/>
          <p:nvPr/>
        </p:nvSpPr>
        <p:spPr>
          <a:xfrm>
            <a:off x="4801467" y="1730663"/>
            <a:ext cx="9648855" cy="3053208"/>
          </a:xfrm>
          <a:prstGeom prst="rect">
            <a:avLst/>
          </a:prstGeom>
          <a:noFill/>
        </p:spPr>
        <p:txBody>
          <a:bodyPr wrap="square" rtlCol="0">
            <a:spAutoFit/>
          </a:bodyPr>
          <a:lstStyle/>
          <a:p>
            <a:pPr>
              <a:lnSpc>
                <a:spcPct val="150000"/>
              </a:lnSpc>
            </a:pPr>
            <a:r>
              <a:rPr lang="da-DK" sz="4000" b="1" dirty="0"/>
              <a:t>Dagens plan</a:t>
            </a:r>
          </a:p>
          <a:p>
            <a:pPr marL="800100" lvl="1" indent="-342900">
              <a:lnSpc>
                <a:spcPct val="150000"/>
              </a:lnSpc>
              <a:buFont typeface="Arial" panose="020B0604020202020204" pitchFamily="34" charset="0"/>
              <a:buChar char="•"/>
            </a:pPr>
            <a:r>
              <a:rPr lang="da-DK" b="1" dirty="0"/>
              <a:t>Indledning</a:t>
            </a:r>
          </a:p>
          <a:p>
            <a:pPr marL="800100" lvl="1" indent="-342900">
              <a:lnSpc>
                <a:spcPct val="150000"/>
              </a:lnSpc>
              <a:buFont typeface="Arial" panose="020B0604020202020204" pitchFamily="34" charset="0"/>
              <a:buChar char="•"/>
            </a:pPr>
            <a:r>
              <a:rPr lang="da-DK" b="1" dirty="0"/>
              <a:t>Kort genkald af afsluttende opgave</a:t>
            </a:r>
          </a:p>
          <a:p>
            <a:pPr marL="800100" lvl="1" indent="-342900">
              <a:lnSpc>
                <a:spcPct val="150000"/>
              </a:lnSpc>
              <a:buFont typeface="Arial" panose="020B0604020202020204" pitchFamily="34" charset="0"/>
              <a:buChar char="•"/>
            </a:pPr>
            <a:r>
              <a:rPr lang="da-DK" b="1" dirty="0"/>
              <a:t>Pause</a:t>
            </a:r>
          </a:p>
          <a:p>
            <a:pPr marL="800100" lvl="1" indent="-342900">
              <a:lnSpc>
                <a:spcPct val="150000"/>
              </a:lnSpc>
              <a:buFont typeface="Arial" panose="020B0604020202020204" pitchFamily="34" charset="0"/>
              <a:buChar char="•"/>
            </a:pPr>
            <a:r>
              <a:rPr lang="da-DK" b="1" dirty="0"/>
              <a:t>Forsæt afsluttende opgave</a:t>
            </a:r>
            <a:endParaRPr lang="da-DK" dirty="0"/>
          </a:p>
          <a:p>
            <a:pPr marL="800100" lvl="1" indent="-342900">
              <a:lnSpc>
                <a:spcPct val="150000"/>
              </a:lnSpc>
              <a:buFont typeface="Arial" panose="020B0604020202020204" pitchFamily="34" charset="0"/>
              <a:buChar char="•"/>
            </a:pPr>
            <a:r>
              <a:rPr lang="da-DK" b="1" dirty="0"/>
              <a:t>Evaluering  </a:t>
            </a:r>
          </a:p>
        </p:txBody>
      </p:sp>
      <p:grpSp>
        <p:nvGrpSpPr>
          <p:cNvPr id="4" name="Gruppe 3">
            <a:extLst>
              <a:ext uri="{FF2B5EF4-FFF2-40B4-BE49-F238E27FC236}">
                <a16:creationId xmlns:a16="http://schemas.microsoft.com/office/drawing/2014/main" id="{6859A9E1-EC62-7CB9-B8E8-61DD07E464B0}"/>
              </a:ext>
            </a:extLst>
          </p:cNvPr>
          <p:cNvGrpSpPr/>
          <p:nvPr/>
        </p:nvGrpSpPr>
        <p:grpSpPr>
          <a:xfrm>
            <a:off x="1911432" y="5629539"/>
            <a:ext cx="11569534" cy="1044382"/>
            <a:chOff x="745177" y="5245775"/>
            <a:chExt cx="13897099" cy="1308758"/>
          </a:xfrm>
        </p:grpSpPr>
        <p:grpSp>
          <p:nvGrpSpPr>
            <p:cNvPr id="12" name="Gruppe 11">
              <a:extLst>
                <a:ext uri="{FF2B5EF4-FFF2-40B4-BE49-F238E27FC236}">
                  <a16:creationId xmlns:a16="http://schemas.microsoft.com/office/drawing/2014/main" id="{387A14C8-7DC5-84C2-15C6-EBDE9AE47A80}"/>
                </a:ext>
              </a:extLst>
            </p:cNvPr>
            <p:cNvGrpSpPr/>
            <p:nvPr/>
          </p:nvGrpSpPr>
          <p:grpSpPr>
            <a:xfrm>
              <a:off x="745177" y="5245775"/>
              <a:ext cx="10362705" cy="1308758"/>
              <a:chOff x="745177" y="5245775"/>
              <a:chExt cx="10362705" cy="1308758"/>
            </a:xfrm>
          </p:grpSpPr>
          <p:cxnSp>
            <p:nvCxnSpPr>
              <p:cNvPr id="15" name="Lige forbindelse 14">
                <a:extLst>
                  <a:ext uri="{FF2B5EF4-FFF2-40B4-BE49-F238E27FC236}">
                    <a16:creationId xmlns:a16="http://schemas.microsoft.com/office/drawing/2014/main" id="{E877BFE5-6797-E8E2-ED73-18B465BCDAD4}"/>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6" name="Billedforklaring: streg 15">
                <a:extLst>
                  <a:ext uri="{FF2B5EF4-FFF2-40B4-BE49-F238E27FC236}">
                    <a16:creationId xmlns:a16="http://schemas.microsoft.com/office/drawing/2014/main" id="{EC94A7BE-7EFA-30AB-9D40-E1B76DA3A585}"/>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dirty="0"/>
                  <a:t>Grundloven</a:t>
                </a:r>
              </a:p>
            </p:txBody>
          </p:sp>
          <p:sp>
            <p:nvSpPr>
              <p:cNvPr id="17" name="Tekstfelt 16">
                <a:extLst>
                  <a:ext uri="{FF2B5EF4-FFF2-40B4-BE49-F238E27FC236}">
                    <a16:creationId xmlns:a16="http://schemas.microsoft.com/office/drawing/2014/main" id="{03639B3A-BC5A-FBC7-D6EF-A3079E3E40A9}"/>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8" name="Billedforklaring: streg 17">
                <a:extLst>
                  <a:ext uri="{FF2B5EF4-FFF2-40B4-BE49-F238E27FC236}">
                    <a16:creationId xmlns:a16="http://schemas.microsoft.com/office/drawing/2014/main" id="{6C236AA2-6819-FE4B-ACB3-B6F46BE57C2C}"/>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9" name="Billedforklaring: streg 18">
                <a:extLst>
                  <a:ext uri="{FF2B5EF4-FFF2-40B4-BE49-F238E27FC236}">
                    <a16:creationId xmlns:a16="http://schemas.microsoft.com/office/drawing/2014/main" id="{94E4F025-9680-A619-2040-B3AA7AF0D750}"/>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20" name="Tekstfelt 19">
                <a:extLst>
                  <a:ext uri="{FF2B5EF4-FFF2-40B4-BE49-F238E27FC236}">
                    <a16:creationId xmlns:a16="http://schemas.microsoft.com/office/drawing/2014/main" id="{5E98A0F5-7DAF-BBE4-852B-E03EA123AABD}"/>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3" name="Tekstfelt 12">
              <a:extLst>
                <a:ext uri="{FF2B5EF4-FFF2-40B4-BE49-F238E27FC236}">
                  <a16:creationId xmlns:a16="http://schemas.microsoft.com/office/drawing/2014/main" id="{73D53191-5166-6DB2-C19C-87554B808729}"/>
                </a:ext>
              </a:extLst>
            </p:cNvPr>
            <p:cNvSpPr txBox="1"/>
            <p:nvPr/>
          </p:nvSpPr>
          <p:spPr>
            <a:xfrm>
              <a:off x="8330542" y="6185201"/>
              <a:ext cx="6311734" cy="369332"/>
            </a:xfrm>
            <a:prstGeom prst="rect">
              <a:avLst/>
            </a:prstGeom>
            <a:noFill/>
          </p:spPr>
          <p:txBody>
            <a:bodyPr wrap="square">
              <a:spAutoFit/>
            </a:bodyPr>
            <a:lstStyle/>
            <a:p>
              <a:r>
                <a:rPr lang="da-DK"/>
                <a:t>1920</a:t>
              </a:r>
            </a:p>
          </p:txBody>
        </p:sp>
      </p:grpSp>
      <p:sp>
        <p:nvSpPr>
          <p:cNvPr id="3" name="Tekstfelt 2">
            <a:extLst>
              <a:ext uri="{FF2B5EF4-FFF2-40B4-BE49-F238E27FC236}">
                <a16:creationId xmlns:a16="http://schemas.microsoft.com/office/drawing/2014/main" id="{FCAE2F42-9CC3-C54C-049D-C32FABA884E8}"/>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Tree>
    <p:extLst>
      <p:ext uri="{BB962C8B-B14F-4D97-AF65-F5344CB8AC3E}">
        <p14:creationId xmlns:p14="http://schemas.microsoft.com/office/powerpoint/2010/main" val="2513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744FCCB-2EFB-33A8-7537-4AC6E9C3E866}"/>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47D08487-BEE0-D237-0B18-A54E2BD79764}"/>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775539F1-894D-EBE2-F32C-F5F98F611BE1}"/>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162D9F9C-A927-493C-024C-B03F9CA27A73}"/>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A24BE095-FA33-2C81-5EDC-69A2A9ED792F}"/>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C24FBD14-0D04-5364-82C1-B25C9026102E}"/>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10" name="Tekstfelt 9">
            <a:extLst>
              <a:ext uri="{FF2B5EF4-FFF2-40B4-BE49-F238E27FC236}">
                <a16:creationId xmlns:a16="http://schemas.microsoft.com/office/drawing/2014/main" id="{F003D273-637C-4829-F919-010D8B384D96}"/>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D53CD116-50A1-EC59-DF9A-6C6C4EFC3C07}"/>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0EFF764C-AE11-CFCA-C8CA-6A0D8BA21EA1}"/>
              </a:ext>
            </a:extLst>
          </p:cNvPr>
          <p:cNvSpPr txBox="1"/>
          <p:nvPr/>
        </p:nvSpPr>
        <p:spPr>
          <a:xfrm>
            <a:off x="272144" y="1348178"/>
            <a:ext cx="11919856" cy="1138773"/>
          </a:xfrm>
          <a:prstGeom prst="rect">
            <a:avLst/>
          </a:prstGeom>
          <a:noFill/>
        </p:spPr>
        <p:txBody>
          <a:bodyPr wrap="square" rtlCol="0">
            <a:spAutoFit/>
          </a:bodyPr>
          <a:lstStyle/>
          <a:p>
            <a:r>
              <a:rPr lang="da-DK" sz="3200" b="1" dirty="0"/>
              <a:t> Kampen om magten (1849–1920)</a:t>
            </a:r>
            <a:endParaRPr lang="da-DK" sz="3200" dirty="0"/>
          </a:p>
          <a:p>
            <a:r>
              <a:rPr lang="da-DK" dirty="0"/>
              <a:t>Gennemgang af opgave. I får udleveret papir, så i selv kan sidde med det efter min præsentation. </a:t>
            </a:r>
          </a:p>
          <a:p>
            <a:r>
              <a:rPr lang="da-DK" dirty="0"/>
              <a:t> (1/3)</a:t>
            </a:r>
          </a:p>
        </p:txBody>
      </p:sp>
      <p:sp>
        <p:nvSpPr>
          <p:cNvPr id="12" name="Tekstfelt 11">
            <a:extLst>
              <a:ext uri="{FF2B5EF4-FFF2-40B4-BE49-F238E27FC236}">
                <a16:creationId xmlns:a16="http://schemas.microsoft.com/office/drawing/2014/main" id="{9D518B13-2425-7C5F-C6D1-BFC5A75E4BAF}"/>
              </a:ext>
            </a:extLst>
          </p:cNvPr>
          <p:cNvSpPr txBox="1"/>
          <p:nvPr/>
        </p:nvSpPr>
        <p:spPr>
          <a:xfrm>
            <a:off x="1021398" y="2586565"/>
            <a:ext cx="10911202" cy="3139321"/>
          </a:xfrm>
          <a:prstGeom prst="rect">
            <a:avLst/>
          </a:prstGeom>
          <a:noFill/>
        </p:spPr>
        <p:txBody>
          <a:bodyPr wrap="square">
            <a:spAutoFit/>
          </a:bodyPr>
          <a:lstStyle/>
          <a:p>
            <a:r>
              <a:rPr lang="da-DK" b="1" dirty="0"/>
              <a:t>Mål:</a:t>
            </a:r>
            <a:r>
              <a:rPr lang="da-DK" dirty="0"/>
              <a:t> Vis at du forstår de 3 vigtige årstal, og forklar hvordan de påvirker dit liv her i dag.</a:t>
            </a:r>
          </a:p>
          <a:p>
            <a:endParaRPr lang="da-DK" dirty="0"/>
          </a:p>
          <a:p>
            <a:r>
              <a:rPr lang="da-DK" b="1" dirty="0"/>
              <a:t>1. Vælg din formidling </a:t>
            </a:r>
            <a:endParaRPr lang="da-DK" dirty="0"/>
          </a:p>
          <a:p>
            <a:r>
              <a:rPr lang="da-DK" dirty="0"/>
              <a:t>Du må selv bestemme, hvordan du løser opgaven. Vælg det, du er bedst til:</a:t>
            </a:r>
          </a:p>
          <a:p>
            <a:endParaRPr lang="da-DK" dirty="0"/>
          </a:p>
          <a:p>
            <a:pPr marL="285750" lvl="0" indent="-285750">
              <a:buFont typeface="Arial" panose="020B0604020202020204" pitchFamily="34" charset="0"/>
              <a:buChar char="•"/>
            </a:pPr>
            <a:r>
              <a:rPr lang="da-DK" b="1" dirty="0"/>
              <a:t>Den Visuelle Tidslinje:</a:t>
            </a:r>
            <a:r>
              <a:rPr lang="da-DK" dirty="0"/>
              <a:t> Lav en planche eller en digital tidslinje (f.eks. i </a:t>
            </a:r>
            <a:r>
              <a:rPr lang="da-DK" dirty="0" err="1"/>
              <a:t>Canva</a:t>
            </a:r>
            <a:r>
              <a:rPr lang="da-DK" dirty="0"/>
              <a:t>). Brug billeder og korte faste overskrifter.</a:t>
            </a:r>
          </a:p>
          <a:p>
            <a:pPr marL="285750" lvl="0" indent="-285750">
              <a:buFont typeface="Arial" panose="020B0604020202020204" pitchFamily="34" charset="0"/>
              <a:buChar char="•"/>
            </a:pPr>
            <a:endParaRPr lang="da-DK" dirty="0"/>
          </a:p>
          <a:p>
            <a:pPr marL="285750" lvl="0" indent="-285750">
              <a:buFont typeface="Arial" panose="020B0604020202020204" pitchFamily="34" charset="0"/>
              <a:buChar char="•"/>
            </a:pPr>
            <a:r>
              <a:rPr lang="da-DK" b="1" dirty="0"/>
              <a:t>Reporteren:</a:t>
            </a:r>
            <a:r>
              <a:rPr lang="da-DK" dirty="0"/>
              <a:t> Optag en video eller podcast, hvor du "interviewer" personer fra de fire årstal.</a:t>
            </a:r>
          </a:p>
          <a:p>
            <a:pPr marL="285750" lvl="0" indent="-285750">
              <a:buFont typeface="Arial" panose="020B0604020202020204" pitchFamily="34" charset="0"/>
              <a:buChar char="•"/>
            </a:pPr>
            <a:endParaRPr lang="da-DK" dirty="0"/>
          </a:p>
          <a:p>
            <a:pPr marL="285750" lvl="0" indent="-285750">
              <a:buFont typeface="Arial" panose="020B0604020202020204" pitchFamily="34" charset="0"/>
              <a:buChar char="•"/>
            </a:pPr>
            <a:r>
              <a:rPr lang="da-DK" b="1" dirty="0" err="1"/>
              <a:t>Byggeren</a:t>
            </a:r>
            <a:r>
              <a:rPr lang="da-DK" b="1" dirty="0"/>
              <a:t>:</a:t>
            </a:r>
            <a:r>
              <a:rPr lang="da-DK" dirty="0"/>
              <a:t> Brug Minecraft, LEGO eller tegneserier til at genopbygge de fire scener og forklar, hvad der sker.</a:t>
            </a:r>
          </a:p>
        </p:txBody>
      </p:sp>
      <p:sp>
        <p:nvSpPr>
          <p:cNvPr id="7" name="Tekstfelt 6">
            <a:extLst>
              <a:ext uri="{FF2B5EF4-FFF2-40B4-BE49-F238E27FC236}">
                <a16:creationId xmlns:a16="http://schemas.microsoft.com/office/drawing/2014/main" id="{FE0CDBE1-F6C9-B737-D018-91C512B8A46C}"/>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3" name="Tekstfelt 12">
            <a:extLst>
              <a:ext uri="{FF2B5EF4-FFF2-40B4-BE49-F238E27FC236}">
                <a16:creationId xmlns:a16="http://schemas.microsoft.com/office/drawing/2014/main" id="{F84CA0EC-4BE1-E708-56E8-C13D8928C7EA}"/>
              </a:ext>
            </a:extLst>
          </p:cNvPr>
          <p:cNvSpPr txBox="1"/>
          <p:nvPr/>
        </p:nvSpPr>
        <p:spPr>
          <a:xfrm>
            <a:off x="6580408" y="184077"/>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Tree>
    <p:extLst>
      <p:ext uri="{BB962C8B-B14F-4D97-AF65-F5344CB8AC3E}">
        <p14:creationId xmlns:p14="http://schemas.microsoft.com/office/powerpoint/2010/main" val="1040370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85C1EB-1921-2A76-7912-542DD001B494}"/>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C39519F3-7BF5-B60E-B836-F1E94B05D4D0}"/>
              </a:ext>
            </a:extLst>
          </p:cNvPr>
          <p:cNvGrpSpPr/>
          <p:nvPr/>
        </p:nvGrpSpPr>
        <p:grpSpPr>
          <a:xfrm>
            <a:off x="-119743" y="153952"/>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60D1E5FB-765F-1C37-BD6C-2F889210E4F4}"/>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77A6635E-E727-6BE6-E9BE-E7774546DCB5}"/>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4AB02D46-DBA2-B959-D9B8-CE29C86399F5}"/>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12057085-9315-B7FE-55B0-4B52F2911F38}"/>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10" name="Tekstfelt 9">
            <a:extLst>
              <a:ext uri="{FF2B5EF4-FFF2-40B4-BE49-F238E27FC236}">
                <a16:creationId xmlns:a16="http://schemas.microsoft.com/office/drawing/2014/main" id="{0300A669-2DDA-35C6-E1F9-22AA866087CA}"/>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E5AE500C-DC90-86BD-CDB9-F4C9481F3248}"/>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CFD81257-1554-CF96-BC0A-36202B6105A5}"/>
              </a:ext>
            </a:extLst>
          </p:cNvPr>
          <p:cNvSpPr txBox="1"/>
          <p:nvPr/>
        </p:nvSpPr>
        <p:spPr>
          <a:xfrm>
            <a:off x="272144" y="1348178"/>
            <a:ext cx="11919856" cy="1138773"/>
          </a:xfrm>
          <a:prstGeom prst="rect">
            <a:avLst/>
          </a:prstGeom>
          <a:noFill/>
        </p:spPr>
        <p:txBody>
          <a:bodyPr wrap="square" rtlCol="0">
            <a:spAutoFit/>
          </a:bodyPr>
          <a:lstStyle/>
          <a:p>
            <a:r>
              <a:rPr lang="da-DK" sz="3200" b="1" dirty="0"/>
              <a:t> Kampen om magten (1849–1920)</a:t>
            </a:r>
            <a:endParaRPr lang="da-DK" sz="3200" dirty="0"/>
          </a:p>
          <a:p>
            <a:r>
              <a:rPr lang="da-DK" dirty="0"/>
              <a:t>Gennemgang af opgave. I får udleveret papir, så i selv kan sidde med det efter min præsentation. </a:t>
            </a:r>
          </a:p>
          <a:p>
            <a:r>
              <a:rPr lang="da-DK" dirty="0"/>
              <a:t> (2/3)</a:t>
            </a:r>
          </a:p>
        </p:txBody>
      </p:sp>
      <p:sp>
        <p:nvSpPr>
          <p:cNvPr id="7" name="Tekstfelt 6">
            <a:extLst>
              <a:ext uri="{FF2B5EF4-FFF2-40B4-BE49-F238E27FC236}">
                <a16:creationId xmlns:a16="http://schemas.microsoft.com/office/drawing/2014/main" id="{CD879A1B-391E-2F78-42BB-D039D6049B18}"/>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graphicFrame>
        <p:nvGraphicFramePr>
          <p:cNvPr id="15" name="Tabel 14">
            <a:extLst>
              <a:ext uri="{FF2B5EF4-FFF2-40B4-BE49-F238E27FC236}">
                <a16:creationId xmlns:a16="http://schemas.microsoft.com/office/drawing/2014/main" id="{BFBDFD8A-7F9A-1CA3-ADCC-8B62BC8E163B}"/>
              </a:ext>
            </a:extLst>
          </p:cNvPr>
          <p:cNvGraphicFramePr>
            <a:graphicFrameLocks noGrp="1"/>
          </p:cNvGraphicFramePr>
          <p:nvPr/>
        </p:nvGraphicFramePr>
        <p:xfrm>
          <a:off x="457203" y="3243913"/>
          <a:ext cx="11734797" cy="2033454"/>
        </p:xfrm>
        <a:graphic>
          <a:graphicData uri="http://schemas.openxmlformats.org/drawingml/2006/table">
            <a:tbl>
              <a:tblPr firstRow="1" firstCol="1" bandRow="1">
                <a:tableStyleId>{72833802-FEF1-4C79-8D5D-14CF1EAF98D9}</a:tableStyleId>
              </a:tblPr>
              <a:tblGrid>
                <a:gridCol w="3911599">
                  <a:extLst>
                    <a:ext uri="{9D8B030D-6E8A-4147-A177-3AD203B41FA5}">
                      <a16:colId xmlns:a16="http://schemas.microsoft.com/office/drawing/2014/main" val="3082149792"/>
                    </a:ext>
                  </a:extLst>
                </a:gridCol>
                <a:gridCol w="3911599">
                  <a:extLst>
                    <a:ext uri="{9D8B030D-6E8A-4147-A177-3AD203B41FA5}">
                      <a16:colId xmlns:a16="http://schemas.microsoft.com/office/drawing/2014/main" val="3593328498"/>
                    </a:ext>
                  </a:extLst>
                </a:gridCol>
                <a:gridCol w="3911599">
                  <a:extLst>
                    <a:ext uri="{9D8B030D-6E8A-4147-A177-3AD203B41FA5}">
                      <a16:colId xmlns:a16="http://schemas.microsoft.com/office/drawing/2014/main" val="35642265"/>
                    </a:ext>
                  </a:extLst>
                </a:gridCol>
              </a:tblGrid>
              <a:tr h="295488">
                <a:tc>
                  <a:txBody>
                    <a:bodyPr/>
                    <a:lstStyle/>
                    <a:p>
                      <a:pPr>
                        <a:lnSpc>
                          <a:spcPct val="115000"/>
                        </a:lnSpc>
                        <a:spcAft>
                          <a:spcPts val="800"/>
                        </a:spcAft>
                        <a:buNone/>
                      </a:pPr>
                      <a:r>
                        <a:rPr lang="da-DK" sz="1200" kern="100">
                          <a:effectLst/>
                        </a:rPr>
                        <a:t>Årstal</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a:effectLst/>
                        </a:rPr>
                        <a:t>Begivenhed</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a:effectLst/>
                        </a:rPr>
                        <a:t>Fokus (Hjælp til arbejdshukommelse)</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613204671"/>
                  </a:ext>
                </a:extLst>
              </a:tr>
              <a:tr h="579322">
                <a:tc>
                  <a:txBody>
                    <a:bodyPr/>
                    <a:lstStyle/>
                    <a:p>
                      <a:pPr>
                        <a:lnSpc>
                          <a:spcPct val="115000"/>
                        </a:lnSpc>
                        <a:spcAft>
                          <a:spcPts val="800"/>
                        </a:spcAft>
                        <a:buNone/>
                      </a:pPr>
                      <a:r>
                        <a:rPr lang="da-DK" sz="1200" kern="100">
                          <a:effectLst/>
                        </a:rPr>
                        <a:t>1849</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a:effectLst/>
                        </a:rPr>
                        <a:t>Grundloven</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a:effectLst/>
                        </a:rPr>
                        <a:t>Kongen giver afkald på sin enevældige magt. Vi får de første demokratiske rettigheder.</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95389789"/>
                  </a:ext>
                </a:extLst>
              </a:tr>
              <a:tr h="579322">
                <a:tc>
                  <a:txBody>
                    <a:bodyPr/>
                    <a:lstStyle/>
                    <a:p>
                      <a:pPr>
                        <a:lnSpc>
                          <a:spcPct val="115000"/>
                        </a:lnSpc>
                        <a:spcAft>
                          <a:spcPts val="800"/>
                        </a:spcAft>
                        <a:buNone/>
                      </a:pPr>
                      <a:r>
                        <a:rPr lang="da-DK" sz="1200" kern="100">
                          <a:effectLst/>
                        </a:rPr>
                        <a:t>1901</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a:effectLst/>
                        </a:rPr>
                        <a:t>Systemskiftet</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dirty="0">
                          <a:effectLst/>
                        </a:rPr>
                        <a:t>"Parlamentarisme" indføres. En regering må ikke have et flertal imod sig i Folketinget.</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43193489"/>
                  </a:ext>
                </a:extLst>
              </a:tr>
              <a:tr h="579322">
                <a:tc>
                  <a:txBody>
                    <a:bodyPr/>
                    <a:lstStyle/>
                    <a:p>
                      <a:pPr>
                        <a:lnSpc>
                          <a:spcPct val="115000"/>
                        </a:lnSpc>
                        <a:spcAft>
                          <a:spcPts val="800"/>
                        </a:spcAft>
                        <a:buNone/>
                      </a:pPr>
                      <a:r>
                        <a:rPr lang="da-DK" sz="1200" kern="100">
                          <a:effectLst/>
                        </a:rPr>
                        <a:t>1920</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a:effectLst/>
                        </a:rPr>
                        <a:t>Påskekrisen</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da-DK" sz="1200" kern="100" dirty="0">
                          <a:effectLst/>
                        </a:rPr>
                        <a:t>Kong Christian 10. forsøger at afskedige regeringen, men må give sig. Demokratiet vinder over kongen.</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92667992"/>
                  </a:ext>
                </a:extLst>
              </a:tr>
            </a:tbl>
          </a:graphicData>
        </a:graphic>
      </p:graphicFrame>
      <p:sp>
        <p:nvSpPr>
          <p:cNvPr id="16" name="Rectangle 2">
            <a:extLst>
              <a:ext uri="{FF2B5EF4-FFF2-40B4-BE49-F238E27FC236}">
                <a16:creationId xmlns:a16="http://schemas.microsoft.com/office/drawing/2014/main" id="{1667F026-5EE2-D829-037F-E9204C8525ED}"/>
              </a:ext>
            </a:extLst>
          </p:cNvPr>
          <p:cNvSpPr>
            <a:spLocks noChangeArrowheads="1"/>
          </p:cNvSpPr>
          <p:nvPr/>
        </p:nvSpPr>
        <p:spPr bwMode="auto">
          <a:xfrm>
            <a:off x="759877" y="2573862"/>
            <a:ext cx="1228120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De fire stop på rejsen </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For hver begivenhed skal du svare på: </a:t>
            </a:r>
            <a:r>
              <a:rPr kumimoji="0" lang="da-DK" altLang="da-DK" sz="12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Hvad skete der?</a:t>
            </a:r>
            <a:r>
              <a:rPr kumimoji="0" lang="da-DK" altLang="da-DK" sz="12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og </a:t>
            </a:r>
            <a:r>
              <a:rPr kumimoji="0" lang="da-DK" altLang="da-DK" sz="12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Hvem fik magten?</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17" name="Tekstfelt 16">
            <a:extLst>
              <a:ext uri="{FF2B5EF4-FFF2-40B4-BE49-F238E27FC236}">
                <a16:creationId xmlns:a16="http://schemas.microsoft.com/office/drawing/2014/main" id="{D4F5B7B2-9B83-3D36-D45B-CB0A9C3BD88D}"/>
              </a:ext>
            </a:extLst>
          </p:cNvPr>
          <p:cNvSpPr txBox="1"/>
          <p:nvPr/>
        </p:nvSpPr>
        <p:spPr>
          <a:xfrm>
            <a:off x="6580408" y="184077"/>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Tree>
    <p:extLst>
      <p:ext uri="{BB962C8B-B14F-4D97-AF65-F5344CB8AC3E}">
        <p14:creationId xmlns:p14="http://schemas.microsoft.com/office/powerpoint/2010/main" val="2768735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A16425D-FE76-C1A1-0E50-EE53958DBF30}"/>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9B5086BE-FE09-721E-9D37-82291E377404}"/>
              </a:ext>
            </a:extLst>
          </p:cNvPr>
          <p:cNvGrpSpPr/>
          <p:nvPr/>
        </p:nvGrpSpPr>
        <p:grpSpPr>
          <a:xfrm>
            <a:off x="-119743" y="184079"/>
            <a:ext cx="12583886" cy="6673921"/>
            <a:chOff x="-119743" y="184079"/>
            <a:chExt cx="12583886" cy="6673921"/>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1E81F53C-F4C6-CABA-F063-8F006ED2606E}"/>
                </a:ext>
              </a:extLst>
            </p:cNvPr>
            <p:cNvSpPr/>
            <p:nvPr/>
          </p:nvSpPr>
          <p:spPr>
            <a:xfrm>
              <a:off x="2378528" y="184079"/>
              <a:ext cx="249827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47686DE2-5F67-5A2F-93FF-DC4B6D1A5FCB}"/>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7183C409-1D0F-0FAB-9E2B-7AB9EBC81039}"/>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FD17074A-4E8E-0127-9CB5-C69D469298D0}"/>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10" name="Tekstfelt 9">
            <a:extLst>
              <a:ext uri="{FF2B5EF4-FFF2-40B4-BE49-F238E27FC236}">
                <a16:creationId xmlns:a16="http://schemas.microsoft.com/office/drawing/2014/main" id="{232483F5-51EE-340E-EA9A-1F821F83BA2D}"/>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C5C619F5-F1D1-E094-D8A1-23423891F2D3}"/>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076821F1-33AC-BA14-36BD-5F8AF791A454}"/>
              </a:ext>
            </a:extLst>
          </p:cNvPr>
          <p:cNvSpPr txBox="1"/>
          <p:nvPr/>
        </p:nvSpPr>
        <p:spPr>
          <a:xfrm>
            <a:off x="272144" y="1348178"/>
            <a:ext cx="11919856" cy="1138773"/>
          </a:xfrm>
          <a:prstGeom prst="rect">
            <a:avLst/>
          </a:prstGeom>
          <a:noFill/>
        </p:spPr>
        <p:txBody>
          <a:bodyPr wrap="square" rtlCol="0">
            <a:spAutoFit/>
          </a:bodyPr>
          <a:lstStyle/>
          <a:p>
            <a:r>
              <a:rPr lang="da-DK" sz="3200" b="1" dirty="0"/>
              <a:t> Kampen om magten (1849–1920)</a:t>
            </a:r>
            <a:endParaRPr lang="da-DK" sz="3200" dirty="0"/>
          </a:p>
          <a:p>
            <a:r>
              <a:rPr lang="da-DK" dirty="0"/>
              <a:t>Gennemgang af opgave. I får udleveret papir, så i selv kan sidde med det efter min præsentation. </a:t>
            </a:r>
          </a:p>
          <a:p>
            <a:r>
              <a:rPr lang="da-DK" dirty="0"/>
              <a:t> (3/3)</a:t>
            </a:r>
          </a:p>
        </p:txBody>
      </p:sp>
      <p:sp>
        <p:nvSpPr>
          <p:cNvPr id="12" name="Tekstfelt 11">
            <a:extLst>
              <a:ext uri="{FF2B5EF4-FFF2-40B4-BE49-F238E27FC236}">
                <a16:creationId xmlns:a16="http://schemas.microsoft.com/office/drawing/2014/main" id="{D5285381-4746-8DCF-D18A-BB869AF5B150}"/>
              </a:ext>
            </a:extLst>
          </p:cNvPr>
          <p:cNvSpPr txBox="1"/>
          <p:nvPr/>
        </p:nvSpPr>
        <p:spPr>
          <a:xfrm>
            <a:off x="1108483" y="2383971"/>
            <a:ext cx="10911202" cy="3693319"/>
          </a:xfrm>
          <a:prstGeom prst="rect">
            <a:avLst/>
          </a:prstGeom>
          <a:noFill/>
        </p:spPr>
        <p:txBody>
          <a:bodyPr wrap="square">
            <a:spAutoFit/>
          </a:bodyPr>
          <a:lstStyle/>
          <a:p>
            <a:r>
              <a:rPr lang="da-DK" b="1" dirty="0"/>
              <a:t>Refleksion: "Hvad betyder det for mig i dag?"</a:t>
            </a:r>
            <a:endParaRPr lang="da-DK" dirty="0"/>
          </a:p>
          <a:p>
            <a:endParaRPr lang="da-DK" dirty="0"/>
          </a:p>
          <a:p>
            <a:r>
              <a:rPr lang="da-DK" dirty="0"/>
              <a:t>Dette er den vigtigste del. Vælg det niveau, der passer dig:</a:t>
            </a:r>
          </a:p>
          <a:p>
            <a:pPr marL="285750" lvl="0" indent="-285750">
              <a:buFont typeface="Arial" panose="020B0604020202020204" pitchFamily="34" charset="0"/>
              <a:buChar char="•"/>
            </a:pPr>
            <a:r>
              <a:rPr lang="da-DK" b="1" dirty="0"/>
              <a:t>Niveau A:</a:t>
            </a:r>
            <a:r>
              <a:rPr lang="da-DK" dirty="0"/>
              <a:t> Nævn én ting, du må i dag, som man ikke måtte før 1849 (f.eks. sige din mening eller tro på hvad du vil).</a:t>
            </a:r>
          </a:p>
          <a:p>
            <a:pPr marL="285750" lvl="0" indent="-285750">
              <a:buFont typeface="Arial" panose="020B0604020202020204" pitchFamily="34" charset="0"/>
              <a:buChar char="•"/>
            </a:pPr>
            <a:endParaRPr lang="da-DK" dirty="0"/>
          </a:p>
          <a:p>
            <a:pPr marL="285750" lvl="0" indent="-285750">
              <a:buFont typeface="Arial" panose="020B0604020202020204" pitchFamily="34" charset="0"/>
              <a:buChar char="•"/>
            </a:pPr>
            <a:r>
              <a:rPr lang="da-DK" b="1" dirty="0"/>
              <a:t>Niveau B:</a:t>
            </a:r>
            <a:r>
              <a:rPr lang="da-DK" dirty="0"/>
              <a:t> Forklar, hvorfor kongen/dronningen i dag kun har en symbolsk rolle, og hvorfor det er Folketinget, der bestemmer over dine skolepenge eller love i 2026.</a:t>
            </a:r>
          </a:p>
          <a:p>
            <a:pPr marL="285750" lvl="0" indent="-285750">
              <a:buFont typeface="Arial" panose="020B0604020202020204" pitchFamily="34" charset="0"/>
              <a:buChar char="•"/>
            </a:pPr>
            <a:endParaRPr lang="da-DK" dirty="0"/>
          </a:p>
          <a:p>
            <a:pPr marL="285750" lvl="0" indent="-285750">
              <a:buFont typeface="Arial" panose="020B0604020202020204" pitchFamily="34" charset="0"/>
              <a:buChar char="•"/>
            </a:pPr>
            <a:r>
              <a:rPr lang="da-DK" b="1" dirty="0"/>
              <a:t>Niveau C (Udfordringen):</a:t>
            </a:r>
            <a:r>
              <a:rPr lang="da-DK" dirty="0"/>
              <a:t> Reflektér over, hvordan Danmarks størrelse (efter 1864) har formet vores fællesskab, og hvordan de demokratiske spilleregler fra 1901/1920 beskytter os mod, at én person tager al magten i dag.</a:t>
            </a:r>
          </a:p>
          <a:p>
            <a:pPr lvl="0"/>
            <a:endParaRPr lang="da-DK" dirty="0"/>
          </a:p>
        </p:txBody>
      </p:sp>
      <p:sp>
        <p:nvSpPr>
          <p:cNvPr id="7" name="Tekstfelt 6">
            <a:extLst>
              <a:ext uri="{FF2B5EF4-FFF2-40B4-BE49-F238E27FC236}">
                <a16:creationId xmlns:a16="http://schemas.microsoft.com/office/drawing/2014/main" id="{73337823-2788-0602-47D4-761761146125}"/>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3" name="Tekstfelt 12">
            <a:extLst>
              <a:ext uri="{FF2B5EF4-FFF2-40B4-BE49-F238E27FC236}">
                <a16:creationId xmlns:a16="http://schemas.microsoft.com/office/drawing/2014/main" id="{2A373F89-72FB-4145-45EF-480EFD4BA5C1}"/>
              </a:ext>
            </a:extLst>
          </p:cNvPr>
          <p:cNvSpPr txBox="1"/>
          <p:nvPr/>
        </p:nvSpPr>
        <p:spPr>
          <a:xfrm>
            <a:off x="6580408" y="184077"/>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Tree>
    <p:extLst>
      <p:ext uri="{BB962C8B-B14F-4D97-AF65-F5344CB8AC3E}">
        <p14:creationId xmlns:p14="http://schemas.microsoft.com/office/powerpoint/2010/main" val="2894690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3760C6-4657-4803-2A85-B468B2A2BDEB}"/>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CB866250-82A1-516F-C237-A66F7DEB69CD}"/>
              </a:ext>
            </a:extLst>
          </p:cNvPr>
          <p:cNvGrpSpPr/>
          <p:nvPr/>
        </p:nvGrpSpPr>
        <p:grpSpPr>
          <a:xfrm>
            <a:off x="-119743" y="170960"/>
            <a:ext cx="12583886" cy="6687040"/>
            <a:chOff x="-119743" y="170960"/>
            <a:chExt cx="12583886" cy="6687040"/>
          </a:xfrm>
          <a:solidFill>
            <a:srgbClr val="FFCC66"/>
          </a:solidFill>
        </p:grpSpPr>
        <p:sp>
          <p:nvSpPr>
            <p:cNvPr id="11" name="Rektangel: afrundede hjørner 10">
              <a:extLst>
                <a:ext uri="{FF2B5EF4-FFF2-40B4-BE49-F238E27FC236}">
                  <a16:creationId xmlns:a16="http://schemas.microsoft.com/office/drawing/2014/main" id="{CA2AED86-B58B-B4E2-DDA8-61960D88CD25}"/>
                </a:ext>
              </a:extLst>
            </p:cNvPr>
            <p:cNvSpPr/>
            <p:nvPr/>
          </p:nvSpPr>
          <p:spPr>
            <a:xfrm>
              <a:off x="4940740" y="170960"/>
              <a:ext cx="136753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B172C080-03FE-3B6A-F245-0BF0F94A66C2}"/>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59C10E8E-309E-FAC4-5F9D-6006CC2BC331}"/>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EC471CE8-0E59-22D7-8657-6529AFA59E81}"/>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10" name="Tekstfelt 9">
            <a:extLst>
              <a:ext uri="{FF2B5EF4-FFF2-40B4-BE49-F238E27FC236}">
                <a16:creationId xmlns:a16="http://schemas.microsoft.com/office/drawing/2014/main" id="{092C839F-09E9-0CA8-A9DD-2D31833C227B}"/>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14" name="Tekstfelt 13">
            <a:extLst>
              <a:ext uri="{FF2B5EF4-FFF2-40B4-BE49-F238E27FC236}">
                <a16:creationId xmlns:a16="http://schemas.microsoft.com/office/drawing/2014/main" id="{1752B785-E8FB-5871-03A2-F1503AA783BF}"/>
              </a:ext>
            </a:extLst>
          </p:cNvPr>
          <p:cNvSpPr txBox="1"/>
          <p:nvPr/>
        </p:nvSpPr>
        <p:spPr>
          <a:xfrm>
            <a:off x="5701618" y="3487225"/>
            <a:ext cx="6492240" cy="1015663"/>
          </a:xfrm>
          <a:prstGeom prst="rect">
            <a:avLst/>
          </a:prstGeom>
          <a:noFill/>
        </p:spPr>
        <p:txBody>
          <a:bodyPr wrap="square">
            <a:spAutoFit/>
          </a:bodyPr>
          <a:lstStyle/>
          <a:p>
            <a:r>
              <a:rPr lang="da-DK"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10 min Pause</a:t>
            </a:r>
          </a:p>
        </p:txBody>
      </p:sp>
      <p:pic>
        <p:nvPicPr>
          <p:cNvPr id="12" name="Billede 11">
            <a:extLst>
              <a:ext uri="{FF2B5EF4-FFF2-40B4-BE49-F238E27FC236}">
                <a16:creationId xmlns:a16="http://schemas.microsoft.com/office/drawing/2014/main" id="{E2B79908-4976-27EA-5843-81285D11BC14}"/>
              </a:ext>
            </a:extLst>
          </p:cNvPr>
          <p:cNvPicPr>
            <a:picLocks noChangeAspect="1"/>
          </p:cNvPicPr>
          <p:nvPr/>
        </p:nvPicPr>
        <p:blipFill>
          <a:blip r:embed="rId2"/>
          <a:srcRect b="11429"/>
          <a:stretch>
            <a:fillRect/>
          </a:stretch>
        </p:blipFill>
        <p:spPr>
          <a:xfrm>
            <a:off x="392199" y="1817914"/>
            <a:ext cx="5309419" cy="4702629"/>
          </a:xfrm>
          <a:prstGeom prst="rect">
            <a:avLst/>
          </a:prstGeom>
        </p:spPr>
      </p:pic>
      <p:sp>
        <p:nvSpPr>
          <p:cNvPr id="13" name="Tekstfelt 12">
            <a:extLst>
              <a:ext uri="{FF2B5EF4-FFF2-40B4-BE49-F238E27FC236}">
                <a16:creationId xmlns:a16="http://schemas.microsoft.com/office/drawing/2014/main" id="{09D7F287-2500-00B4-CB6C-1F3AA7C24144}"/>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5" name="Tekstfelt 14">
            <a:extLst>
              <a:ext uri="{FF2B5EF4-FFF2-40B4-BE49-F238E27FC236}">
                <a16:creationId xmlns:a16="http://schemas.microsoft.com/office/drawing/2014/main" id="{5C1F8C66-D345-755D-DC6C-BC4F33191DA0}"/>
              </a:ext>
            </a:extLst>
          </p:cNvPr>
          <p:cNvSpPr txBox="1"/>
          <p:nvPr/>
        </p:nvSpPr>
        <p:spPr>
          <a:xfrm>
            <a:off x="6580408" y="184077"/>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Tree>
    <p:extLst>
      <p:ext uri="{BB962C8B-B14F-4D97-AF65-F5344CB8AC3E}">
        <p14:creationId xmlns:p14="http://schemas.microsoft.com/office/powerpoint/2010/main" val="92462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DF991E-6E73-DB0D-FBCB-559E581F0C76}"/>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2D53B626-17F5-868F-AB85-CC067506910C}"/>
              </a:ext>
            </a:extLst>
          </p:cNvPr>
          <p:cNvSpPr/>
          <p:nvPr/>
        </p:nvSpPr>
        <p:spPr>
          <a:xfrm>
            <a:off x="-119743" y="1132114"/>
            <a:ext cx="12583886" cy="5725886"/>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a:extLst>
              <a:ext uri="{FF2B5EF4-FFF2-40B4-BE49-F238E27FC236}">
                <a16:creationId xmlns:a16="http://schemas.microsoft.com/office/drawing/2014/main" id="{3BB5A8B8-A01A-ED52-F603-3D29D9FAC8F9}"/>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AF3146B1-EBA0-40DD-3F7C-49F5CACD46CC}"/>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10" name="Tekstfelt 9">
            <a:extLst>
              <a:ext uri="{FF2B5EF4-FFF2-40B4-BE49-F238E27FC236}">
                <a16:creationId xmlns:a16="http://schemas.microsoft.com/office/drawing/2014/main" id="{9FA81853-879D-7DAB-3543-67557BA79937}"/>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4" name="Rektangel 3">
            <a:extLst>
              <a:ext uri="{FF2B5EF4-FFF2-40B4-BE49-F238E27FC236}">
                <a16:creationId xmlns:a16="http://schemas.microsoft.com/office/drawing/2014/main" id="{94503BA1-8C51-DF3C-EBBD-A20E99A3CDF7}"/>
              </a:ext>
            </a:extLst>
          </p:cNvPr>
          <p:cNvSpPr/>
          <p:nvPr/>
        </p:nvSpPr>
        <p:spPr>
          <a:xfrm>
            <a:off x="-119743" y="5943600"/>
            <a:ext cx="12583886" cy="103414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3" name="Tekstfelt 2">
            <a:extLst>
              <a:ext uri="{FF2B5EF4-FFF2-40B4-BE49-F238E27FC236}">
                <a16:creationId xmlns:a16="http://schemas.microsoft.com/office/drawing/2014/main" id="{0A958FAC-1A69-B919-0EC2-BDEA067DB4C9}"/>
              </a:ext>
            </a:extLst>
          </p:cNvPr>
          <p:cNvSpPr txBox="1"/>
          <p:nvPr/>
        </p:nvSpPr>
        <p:spPr>
          <a:xfrm>
            <a:off x="272144" y="1348178"/>
            <a:ext cx="11919856" cy="584775"/>
          </a:xfrm>
          <a:prstGeom prst="rect">
            <a:avLst/>
          </a:prstGeom>
          <a:noFill/>
        </p:spPr>
        <p:txBody>
          <a:bodyPr wrap="square" rtlCol="0">
            <a:spAutoFit/>
          </a:bodyPr>
          <a:lstStyle/>
          <a:p>
            <a:r>
              <a:rPr lang="da-DK" sz="3200" b="1" dirty="0"/>
              <a:t> Kampen om magten (1849–1920)</a:t>
            </a:r>
            <a:endParaRPr lang="da-DK" sz="3200" dirty="0"/>
          </a:p>
        </p:txBody>
      </p:sp>
      <p:sp>
        <p:nvSpPr>
          <p:cNvPr id="7" name="Tekstfelt 6">
            <a:extLst>
              <a:ext uri="{FF2B5EF4-FFF2-40B4-BE49-F238E27FC236}">
                <a16:creationId xmlns:a16="http://schemas.microsoft.com/office/drawing/2014/main" id="{03871000-AE70-AE03-1B27-3715B3F0AEDB}"/>
              </a:ext>
            </a:extLst>
          </p:cNvPr>
          <p:cNvSpPr txBox="1"/>
          <p:nvPr/>
        </p:nvSpPr>
        <p:spPr>
          <a:xfrm>
            <a:off x="2705099" y="184079"/>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4" name="Rektangel: afrundede hjørner 13">
            <a:extLst>
              <a:ext uri="{FF2B5EF4-FFF2-40B4-BE49-F238E27FC236}">
                <a16:creationId xmlns:a16="http://schemas.microsoft.com/office/drawing/2014/main" id="{1FBCDBDB-AE20-841A-6852-849848EB8663}"/>
              </a:ext>
            </a:extLst>
          </p:cNvPr>
          <p:cNvSpPr/>
          <p:nvPr/>
        </p:nvSpPr>
        <p:spPr>
          <a:xfrm>
            <a:off x="6389908" y="184079"/>
            <a:ext cx="2498271" cy="1251857"/>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AC3176BC-3DB9-FB59-180B-AAEDA082A6E3}"/>
              </a:ext>
            </a:extLst>
          </p:cNvPr>
          <p:cNvSpPr txBox="1"/>
          <p:nvPr/>
        </p:nvSpPr>
        <p:spPr>
          <a:xfrm>
            <a:off x="6580408" y="184077"/>
            <a:ext cx="2307771" cy="830997"/>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Afsluttende opgave</a:t>
            </a:r>
          </a:p>
        </p:txBody>
      </p:sp>
      <p:sp>
        <p:nvSpPr>
          <p:cNvPr id="17" name="Tekstfelt 16">
            <a:extLst>
              <a:ext uri="{FF2B5EF4-FFF2-40B4-BE49-F238E27FC236}">
                <a16:creationId xmlns:a16="http://schemas.microsoft.com/office/drawing/2014/main" id="{24CDF251-8FA7-FC82-74A0-B445967607A7}"/>
              </a:ext>
            </a:extLst>
          </p:cNvPr>
          <p:cNvSpPr txBox="1"/>
          <p:nvPr/>
        </p:nvSpPr>
        <p:spPr>
          <a:xfrm>
            <a:off x="858107" y="2645615"/>
            <a:ext cx="10911202" cy="2585323"/>
          </a:xfrm>
          <a:prstGeom prst="rect">
            <a:avLst/>
          </a:prstGeom>
          <a:noFill/>
        </p:spPr>
        <p:txBody>
          <a:bodyPr wrap="square">
            <a:spAutoFit/>
          </a:bodyPr>
          <a:lstStyle/>
          <a:p>
            <a:r>
              <a:rPr lang="da-DK" b="1" dirty="0"/>
              <a:t>Hvad nu?</a:t>
            </a:r>
          </a:p>
          <a:p>
            <a:endParaRPr lang="da-DK" b="1" dirty="0"/>
          </a:p>
          <a:p>
            <a:pPr marL="285750" indent="-285750">
              <a:buFont typeface="Arial" panose="020B0604020202020204" pitchFamily="34" charset="0"/>
              <a:buChar char="•"/>
            </a:pPr>
            <a:r>
              <a:rPr lang="da-DK" dirty="0"/>
              <a:t>I må arbejde i små grupper eller alene.</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Alle modtager et arbejdsark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I har resten af timen til at afslutte opgaven og afleverer den til mig.</a:t>
            </a:r>
          </a:p>
          <a:p>
            <a:endParaRPr lang="da-DK" b="1" dirty="0"/>
          </a:p>
          <a:p>
            <a:endParaRPr lang="da-DK" dirty="0"/>
          </a:p>
        </p:txBody>
      </p:sp>
    </p:spTree>
    <p:extLst>
      <p:ext uri="{BB962C8B-B14F-4D97-AF65-F5344CB8AC3E}">
        <p14:creationId xmlns:p14="http://schemas.microsoft.com/office/powerpoint/2010/main" val="1585820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1795968-A63A-E373-AA6D-3F004E1BFBAC}"/>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E376182C-F074-EE59-629F-60684EBC435C}"/>
              </a:ext>
            </a:extLst>
          </p:cNvPr>
          <p:cNvGrpSpPr/>
          <p:nvPr/>
        </p:nvGrpSpPr>
        <p:grpSpPr>
          <a:xfrm>
            <a:off x="-119743" y="184079"/>
            <a:ext cx="12583886" cy="6673921"/>
            <a:chOff x="-119743" y="184079"/>
            <a:chExt cx="12583886" cy="6673921"/>
          </a:xfrm>
          <a:solidFill>
            <a:schemeClr val="accent1">
              <a:lumMod val="20000"/>
              <a:lumOff val="80000"/>
            </a:schemeClr>
          </a:solidFill>
        </p:grpSpPr>
        <p:sp>
          <p:nvSpPr>
            <p:cNvPr id="11" name="Rektangel: afrundede hjørner 10">
              <a:extLst>
                <a:ext uri="{FF2B5EF4-FFF2-40B4-BE49-F238E27FC236}">
                  <a16:creationId xmlns:a16="http://schemas.microsoft.com/office/drawing/2014/main" id="{E38C40F1-48FB-82E0-16AF-346BAE80B698}"/>
                </a:ext>
              </a:extLst>
            </p:cNvPr>
            <p:cNvSpPr/>
            <p:nvPr/>
          </p:nvSpPr>
          <p:spPr>
            <a:xfrm>
              <a:off x="9056911" y="184079"/>
              <a:ext cx="1988391"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sp>
          <p:nvSpPr>
            <p:cNvPr id="5" name="Rektangel 4">
              <a:extLst>
                <a:ext uri="{FF2B5EF4-FFF2-40B4-BE49-F238E27FC236}">
                  <a16:creationId xmlns:a16="http://schemas.microsoft.com/office/drawing/2014/main" id="{A34F2D98-BA75-7B48-87BF-8B9352B8A220}"/>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p>
          </p:txBody>
        </p:sp>
      </p:grpSp>
      <p:sp>
        <p:nvSpPr>
          <p:cNvPr id="6" name="Tekstfelt 5">
            <a:extLst>
              <a:ext uri="{FF2B5EF4-FFF2-40B4-BE49-F238E27FC236}">
                <a16:creationId xmlns:a16="http://schemas.microsoft.com/office/drawing/2014/main" id="{9FEE95EA-EA47-5593-2B0C-7D3E49043CBA}"/>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8" name="Tekstfelt 7">
            <a:extLst>
              <a:ext uri="{FF2B5EF4-FFF2-40B4-BE49-F238E27FC236}">
                <a16:creationId xmlns:a16="http://schemas.microsoft.com/office/drawing/2014/main" id="{B9F27CBF-EA9C-5052-38B8-02C5FB245C31}"/>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24E4927D-045C-9037-E720-A47E9CEB9279}"/>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F120DB9C-02B8-58D1-F33A-5B5515B6E5C5}"/>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3" name="Tekstfelt 2">
            <a:extLst>
              <a:ext uri="{FF2B5EF4-FFF2-40B4-BE49-F238E27FC236}">
                <a16:creationId xmlns:a16="http://schemas.microsoft.com/office/drawing/2014/main" id="{604E8E5B-8450-9049-85EC-14E09CEF028D}"/>
              </a:ext>
            </a:extLst>
          </p:cNvPr>
          <p:cNvSpPr txBox="1"/>
          <p:nvPr/>
        </p:nvSpPr>
        <p:spPr>
          <a:xfrm>
            <a:off x="506185" y="1589314"/>
            <a:ext cx="11397343" cy="2308324"/>
          </a:xfrm>
          <a:prstGeom prst="rect">
            <a:avLst/>
          </a:prstGeom>
          <a:noFill/>
        </p:spPr>
        <p:txBody>
          <a:bodyPr wrap="square" rtlCol="0">
            <a:spAutoFit/>
          </a:bodyPr>
          <a:lstStyle/>
          <a:p>
            <a:r>
              <a:rPr lang="da-DK" sz="2400" b="1" dirty="0"/>
              <a:t>Dagens spørgsmål </a:t>
            </a:r>
          </a:p>
          <a:p>
            <a:r>
              <a:rPr lang="da-DK" sz="2400" dirty="0"/>
              <a:t>Hvad gik godt i dag?</a:t>
            </a:r>
          </a:p>
          <a:p>
            <a:endParaRPr lang="da-DK" sz="2400" b="1" dirty="0"/>
          </a:p>
          <a:p>
            <a:r>
              <a:rPr lang="da-DK" sz="2400" b="1" dirty="0"/>
              <a:t>Dagens spørgsmål </a:t>
            </a:r>
          </a:p>
          <a:p>
            <a:pPr marL="342900" indent="-342900">
              <a:buFont typeface="Arial" panose="020B0604020202020204" pitchFamily="34" charset="0"/>
              <a:buChar char="•"/>
            </a:pPr>
            <a:endParaRPr lang="da-DK" sz="2400" b="1" dirty="0"/>
          </a:p>
          <a:p>
            <a:pPr marL="342900" lvl="0" indent="-342900">
              <a:buFont typeface="Arial" panose="020B0604020202020204" pitchFamily="34" charset="0"/>
              <a:buChar char="•"/>
            </a:pPr>
            <a:r>
              <a:rPr lang="da-DK" sz="2400" dirty="0">
                <a:latin typeface="Arial" panose="020B0604020202020204" pitchFamily="34" charset="0"/>
                <a:cs typeface="Arial" panose="020B0604020202020204" pitchFamily="34" charset="0"/>
              </a:rPr>
              <a:t>Nævn en ting du har </a:t>
            </a:r>
            <a:r>
              <a:rPr lang="da-DK" sz="2400">
                <a:latin typeface="Arial" panose="020B0604020202020204" pitchFamily="34" charset="0"/>
                <a:cs typeface="Arial" panose="020B0604020202020204" pitchFamily="34" charset="0"/>
              </a:rPr>
              <a:t>lært i dag</a:t>
            </a:r>
            <a:endParaRPr lang="da-DK" sz="2400" dirty="0">
              <a:latin typeface="Arial" panose="020B0604020202020204" pitchFamily="34" charset="0"/>
              <a:cs typeface="Arial" panose="020B0604020202020204" pitchFamily="34" charset="0"/>
            </a:endParaRPr>
          </a:p>
        </p:txBody>
      </p:sp>
      <p:sp>
        <p:nvSpPr>
          <p:cNvPr id="4" name="Tekstfelt 3">
            <a:extLst>
              <a:ext uri="{FF2B5EF4-FFF2-40B4-BE49-F238E27FC236}">
                <a16:creationId xmlns:a16="http://schemas.microsoft.com/office/drawing/2014/main" id="{39BE31D8-6F96-D9DB-0499-6AF0B2420D27}"/>
              </a:ext>
            </a:extLst>
          </p:cNvPr>
          <p:cNvSpPr txBox="1"/>
          <p:nvPr/>
        </p:nvSpPr>
        <p:spPr>
          <a:xfrm>
            <a:off x="2514599" y="348343"/>
            <a:ext cx="2307771" cy="461665"/>
          </a:xfrm>
          <a:prstGeom prst="rect">
            <a:avLst/>
          </a:prstGeom>
          <a:noFill/>
        </p:spPr>
        <p:txBody>
          <a:bodyPr wrap="square" rtlCol="0">
            <a:spAutoFit/>
          </a:bodyPr>
          <a:lstStyle/>
          <a:p>
            <a:r>
              <a:rPr lang="da-DK"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Genkald</a:t>
            </a:r>
          </a:p>
        </p:txBody>
      </p:sp>
    </p:spTree>
    <p:extLst>
      <p:ext uri="{BB962C8B-B14F-4D97-AF65-F5344CB8AC3E}">
        <p14:creationId xmlns:p14="http://schemas.microsoft.com/office/powerpoint/2010/main" val="3715011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B05D18C-1E17-5EB8-054E-7ED88513B98E}"/>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9FAAB52A-A119-781B-CB27-B99AECAC19F8}"/>
              </a:ext>
            </a:extLst>
          </p:cNvPr>
          <p:cNvGrpSpPr/>
          <p:nvPr/>
        </p:nvGrpSpPr>
        <p:grpSpPr>
          <a:xfrm>
            <a:off x="-119743" y="170960"/>
            <a:ext cx="12583886" cy="6687040"/>
            <a:chOff x="-119743" y="170960"/>
            <a:chExt cx="12583886" cy="6687040"/>
          </a:xfrm>
          <a:solidFill>
            <a:schemeClr val="accent2">
              <a:lumMod val="40000"/>
              <a:lumOff val="60000"/>
            </a:schemeClr>
          </a:solidFill>
        </p:grpSpPr>
        <p:sp>
          <p:nvSpPr>
            <p:cNvPr id="11" name="Rektangel: afrundede hjørner 10">
              <a:extLst>
                <a:ext uri="{FF2B5EF4-FFF2-40B4-BE49-F238E27FC236}">
                  <a16:creationId xmlns:a16="http://schemas.microsoft.com/office/drawing/2014/main" id="{BD0EFE77-40E6-ED31-75D9-4C206F4B9B48}"/>
                </a:ext>
              </a:extLst>
            </p:cNvPr>
            <p:cNvSpPr/>
            <p:nvPr/>
          </p:nvSpPr>
          <p:spPr>
            <a:xfrm>
              <a:off x="6313619" y="170960"/>
              <a:ext cx="2732409" cy="125185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CFAF431E-05E3-9A1E-84C1-49285D72B444}"/>
                </a:ext>
              </a:extLst>
            </p:cNvPr>
            <p:cNvSpPr/>
            <p:nvPr/>
          </p:nvSpPr>
          <p:spPr>
            <a:xfrm>
              <a:off x="-119743" y="1132114"/>
              <a:ext cx="12583886" cy="57258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 name="Tekstfelt 5">
            <a:extLst>
              <a:ext uri="{FF2B5EF4-FFF2-40B4-BE49-F238E27FC236}">
                <a16:creationId xmlns:a16="http://schemas.microsoft.com/office/drawing/2014/main" id="{05B07F33-ED83-7E70-4154-C6E3BF2BC28C}"/>
              </a:ext>
            </a:extLst>
          </p:cNvPr>
          <p:cNvSpPr txBox="1"/>
          <p:nvPr/>
        </p:nvSpPr>
        <p:spPr>
          <a:xfrm>
            <a:off x="272143" y="337457"/>
            <a:ext cx="1970314"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Indledning</a:t>
            </a:r>
          </a:p>
        </p:txBody>
      </p:sp>
      <p:sp>
        <p:nvSpPr>
          <p:cNvPr id="7" name="Tekstfelt 6">
            <a:extLst>
              <a:ext uri="{FF2B5EF4-FFF2-40B4-BE49-F238E27FC236}">
                <a16:creationId xmlns:a16="http://schemas.microsoft.com/office/drawing/2014/main" id="{ACB0323A-558B-27E6-1439-6DFA11DB1BFE}"/>
              </a:ext>
            </a:extLst>
          </p:cNvPr>
          <p:cNvSpPr txBox="1"/>
          <p:nvPr/>
        </p:nvSpPr>
        <p:spPr>
          <a:xfrm>
            <a:off x="2514599" y="348343"/>
            <a:ext cx="2307771"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Fokus arbejde</a:t>
            </a:r>
          </a:p>
        </p:txBody>
      </p:sp>
      <p:sp>
        <p:nvSpPr>
          <p:cNvPr id="8" name="Tekstfelt 7">
            <a:extLst>
              <a:ext uri="{FF2B5EF4-FFF2-40B4-BE49-F238E27FC236}">
                <a16:creationId xmlns:a16="http://schemas.microsoft.com/office/drawing/2014/main" id="{5AC92EF5-4A47-F096-2871-42506431FF2A}"/>
              </a:ext>
            </a:extLst>
          </p:cNvPr>
          <p:cNvSpPr txBox="1"/>
          <p:nvPr/>
        </p:nvSpPr>
        <p:spPr>
          <a:xfrm>
            <a:off x="5094512" y="335225"/>
            <a:ext cx="1110345"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Pause</a:t>
            </a:r>
          </a:p>
        </p:txBody>
      </p:sp>
      <p:sp>
        <p:nvSpPr>
          <p:cNvPr id="9" name="Tekstfelt 8">
            <a:extLst>
              <a:ext uri="{FF2B5EF4-FFF2-40B4-BE49-F238E27FC236}">
                <a16:creationId xmlns:a16="http://schemas.microsoft.com/office/drawing/2014/main" id="{934DDCDA-8B97-170C-CB22-C9C93DA5CF47}"/>
              </a:ext>
            </a:extLst>
          </p:cNvPr>
          <p:cNvSpPr txBox="1"/>
          <p:nvPr/>
        </p:nvSpPr>
        <p:spPr>
          <a:xfrm>
            <a:off x="6476999" y="335224"/>
            <a:ext cx="2438400"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Gruppe arbejde</a:t>
            </a:r>
          </a:p>
        </p:txBody>
      </p:sp>
      <p:sp>
        <p:nvSpPr>
          <p:cNvPr id="10" name="Tekstfelt 9">
            <a:extLst>
              <a:ext uri="{FF2B5EF4-FFF2-40B4-BE49-F238E27FC236}">
                <a16:creationId xmlns:a16="http://schemas.microsoft.com/office/drawing/2014/main" id="{EC890A2D-1628-33BE-947F-3A94D99530A0}"/>
              </a:ext>
            </a:extLst>
          </p:cNvPr>
          <p:cNvSpPr txBox="1"/>
          <p:nvPr/>
        </p:nvSpPr>
        <p:spPr>
          <a:xfrm>
            <a:off x="9187541" y="348343"/>
            <a:ext cx="1970316" cy="461665"/>
          </a:xfrm>
          <a:prstGeom prst="rect">
            <a:avLst/>
          </a:prstGeom>
          <a:noFill/>
        </p:spPr>
        <p:txBody>
          <a:bodyPr wrap="square" rtlCol="0">
            <a:spAutoFit/>
          </a:bodyPr>
          <a:lstStyle/>
          <a:p>
            <a:r>
              <a:rPr lang="da-DK" sz="2400">
                <a:solidFill>
                  <a:schemeClr val="bg1"/>
                </a:solidFill>
                <a:latin typeface="ADLaM Display" panose="02010000000000000000" pitchFamily="2" charset="0"/>
                <a:ea typeface="ADLaM Display" panose="02010000000000000000" pitchFamily="2" charset="0"/>
                <a:cs typeface="ADLaM Display" panose="02010000000000000000" pitchFamily="2" charset="0"/>
              </a:rPr>
              <a:t>Evaluering</a:t>
            </a:r>
          </a:p>
        </p:txBody>
      </p:sp>
      <p:sp>
        <p:nvSpPr>
          <p:cNvPr id="13" name="Tekstfelt 12">
            <a:extLst>
              <a:ext uri="{FF2B5EF4-FFF2-40B4-BE49-F238E27FC236}">
                <a16:creationId xmlns:a16="http://schemas.microsoft.com/office/drawing/2014/main" id="{60D32497-6E09-6CE6-7B9E-BFEB57718CBB}"/>
              </a:ext>
            </a:extLst>
          </p:cNvPr>
          <p:cNvSpPr txBox="1"/>
          <p:nvPr/>
        </p:nvSpPr>
        <p:spPr>
          <a:xfrm>
            <a:off x="685800" y="1720840"/>
            <a:ext cx="10820400" cy="2954655"/>
          </a:xfrm>
          <a:prstGeom prst="rect">
            <a:avLst/>
          </a:prstGeom>
          <a:noFill/>
        </p:spPr>
        <p:txBody>
          <a:bodyPr wrap="square" rtlCol="0">
            <a:spAutoFit/>
          </a:bodyPr>
          <a:lstStyle/>
          <a:p>
            <a:r>
              <a:rPr lang="da-DK" sz="2400" b="1"/>
              <a:t>Tidslinje</a:t>
            </a:r>
          </a:p>
          <a:p>
            <a:endParaRPr lang="da-DK" b="1"/>
          </a:p>
          <a:p>
            <a:r>
              <a:rPr lang="da-DK"/>
              <a:t>I må nu gerne bruge internettet til at finde den rigtige rækkefølge, og skrive de rigtige årstal på ved hvert emne. </a:t>
            </a:r>
          </a:p>
          <a:p>
            <a:endParaRPr lang="da-DK"/>
          </a:p>
          <a:p>
            <a:pPr marL="285750" indent="-285750">
              <a:buFont typeface="Arial" panose="020B0604020202020204" pitchFamily="34" charset="0"/>
              <a:buChar char="•"/>
            </a:pPr>
            <a:r>
              <a:rPr lang="da-DK"/>
              <a:t>Christian 10. fyrer regeringen</a:t>
            </a:r>
          </a:p>
          <a:p>
            <a:pPr marL="285750" indent="-285750">
              <a:buFont typeface="Arial" panose="020B0604020202020204" pitchFamily="34" charset="0"/>
              <a:buChar char="•"/>
            </a:pPr>
            <a:r>
              <a:rPr lang="da-DK"/>
              <a:t>Systemskiftet </a:t>
            </a:r>
          </a:p>
          <a:p>
            <a:pPr marL="285750" indent="-285750">
              <a:buFont typeface="Arial" panose="020B0604020202020204" pitchFamily="34" charset="0"/>
              <a:buChar char="•"/>
            </a:pPr>
            <a:r>
              <a:rPr lang="da-DK"/>
              <a:t>Junigrundloven underskrives</a:t>
            </a:r>
          </a:p>
          <a:p>
            <a:pPr marL="285750" indent="-285750">
              <a:buFont typeface="Arial" panose="020B0604020202020204" pitchFamily="34" charset="0"/>
              <a:buChar char="•"/>
            </a:pPr>
            <a:r>
              <a:rPr lang="da-DK"/>
              <a:t>Kvinderne får stemmeret  </a:t>
            </a:r>
          </a:p>
          <a:p>
            <a:pPr marL="285750" indent="-285750">
              <a:buFont typeface="Arial" panose="020B0604020202020204" pitchFamily="34" charset="0"/>
              <a:buChar char="•"/>
            </a:pPr>
            <a:r>
              <a:rPr lang="da-DK"/>
              <a:t>Afstemningen om Sønderjylland </a:t>
            </a:r>
          </a:p>
          <a:p>
            <a:pPr marL="285750" indent="-285750">
              <a:buFont typeface="Arial" panose="020B0604020202020204" pitchFamily="34" charset="0"/>
              <a:buChar char="•"/>
            </a:pPr>
            <a:r>
              <a:rPr lang="da-DK" err="1"/>
              <a:t>Martsdagene</a:t>
            </a:r>
            <a:r>
              <a:rPr lang="da-DK"/>
              <a:t> i København</a:t>
            </a:r>
          </a:p>
        </p:txBody>
      </p:sp>
      <p:grpSp>
        <p:nvGrpSpPr>
          <p:cNvPr id="4" name="Gruppe 3">
            <a:extLst>
              <a:ext uri="{FF2B5EF4-FFF2-40B4-BE49-F238E27FC236}">
                <a16:creationId xmlns:a16="http://schemas.microsoft.com/office/drawing/2014/main" id="{F061CC77-DD34-F96D-7B55-B57983383F77}"/>
              </a:ext>
            </a:extLst>
          </p:cNvPr>
          <p:cNvGrpSpPr/>
          <p:nvPr/>
        </p:nvGrpSpPr>
        <p:grpSpPr>
          <a:xfrm>
            <a:off x="1911432" y="5629539"/>
            <a:ext cx="11569534" cy="1044382"/>
            <a:chOff x="745177" y="5245775"/>
            <a:chExt cx="13897099" cy="1308758"/>
          </a:xfrm>
        </p:grpSpPr>
        <p:grpSp>
          <p:nvGrpSpPr>
            <p:cNvPr id="12" name="Gruppe 11">
              <a:extLst>
                <a:ext uri="{FF2B5EF4-FFF2-40B4-BE49-F238E27FC236}">
                  <a16:creationId xmlns:a16="http://schemas.microsoft.com/office/drawing/2014/main" id="{A122FCFE-CC9C-FFD6-E5C6-1E100CC450E6}"/>
                </a:ext>
              </a:extLst>
            </p:cNvPr>
            <p:cNvGrpSpPr/>
            <p:nvPr/>
          </p:nvGrpSpPr>
          <p:grpSpPr>
            <a:xfrm>
              <a:off x="745177" y="5245775"/>
              <a:ext cx="10362705" cy="1308758"/>
              <a:chOff x="745177" y="5245775"/>
              <a:chExt cx="10362705" cy="1308758"/>
            </a:xfrm>
          </p:grpSpPr>
          <p:cxnSp>
            <p:nvCxnSpPr>
              <p:cNvPr id="15" name="Lige forbindelse 14">
                <a:extLst>
                  <a:ext uri="{FF2B5EF4-FFF2-40B4-BE49-F238E27FC236}">
                    <a16:creationId xmlns:a16="http://schemas.microsoft.com/office/drawing/2014/main" id="{D96DD985-C525-79A0-94C6-71A65DE61916}"/>
                  </a:ext>
                </a:extLst>
              </p:cNvPr>
              <p:cNvCxnSpPr/>
              <p:nvPr/>
            </p:nvCxnSpPr>
            <p:spPr>
              <a:xfrm>
                <a:off x="890649" y="6187044"/>
                <a:ext cx="10034650" cy="0"/>
              </a:xfrm>
              <a:prstGeom prst="line">
                <a:avLst/>
              </a:prstGeom>
            </p:spPr>
            <p:style>
              <a:lnRef idx="3">
                <a:schemeClr val="dk1"/>
              </a:lnRef>
              <a:fillRef idx="0">
                <a:schemeClr val="dk1"/>
              </a:fillRef>
              <a:effectRef idx="2">
                <a:schemeClr val="dk1"/>
              </a:effectRef>
              <a:fontRef idx="minor">
                <a:schemeClr val="tx1"/>
              </a:fontRef>
            </p:style>
          </p:cxnSp>
          <p:sp>
            <p:nvSpPr>
              <p:cNvPr id="16" name="Billedforklaring: streg 15">
                <a:extLst>
                  <a:ext uri="{FF2B5EF4-FFF2-40B4-BE49-F238E27FC236}">
                    <a16:creationId xmlns:a16="http://schemas.microsoft.com/office/drawing/2014/main" id="{02877D13-2158-1CD4-2ED1-58D140B2594A}"/>
                  </a:ext>
                </a:extLst>
              </p:cNvPr>
              <p:cNvSpPr/>
              <p:nvPr/>
            </p:nvSpPr>
            <p:spPr>
              <a:xfrm>
                <a:off x="1417616" y="5258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Grundloven</a:t>
                </a:r>
              </a:p>
            </p:txBody>
          </p:sp>
          <p:sp>
            <p:nvSpPr>
              <p:cNvPr id="17" name="Tekstfelt 16">
                <a:extLst>
                  <a:ext uri="{FF2B5EF4-FFF2-40B4-BE49-F238E27FC236}">
                    <a16:creationId xmlns:a16="http://schemas.microsoft.com/office/drawing/2014/main" id="{C06184F9-D2D1-3E4F-F73E-88E5BCF0FD03}"/>
                  </a:ext>
                </a:extLst>
              </p:cNvPr>
              <p:cNvSpPr txBox="1"/>
              <p:nvPr/>
            </p:nvSpPr>
            <p:spPr>
              <a:xfrm>
                <a:off x="745177" y="6185201"/>
                <a:ext cx="6311734" cy="369332"/>
              </a:xfrm>
              <a:prstGeom prst="rect">
                <a:avLst/>
              </a:prstGeom>
              <a:noFill/>
            </p:spPr>
            <p:txBody>
              <a:bodyPr wrap="square">
                <a:spAutoFit/>
              </a:bodyPr>
              <a:lstStyle/>
              <a:p>
                <a:r>
                  <a:rPr lang="da-DK"/>
                  <a:t>1849</a:t>
                </a:r>
              </a:p>
            </p:txBody>
          </p:sp>
          <p:sp>
            <p:nvSpPr>
              <p:cNvPr id="18" name="Billedforklaring: streg 17">
                <a:extLst>
                  <a:ext uri="{FF2B5EF4-FFF2-40B4-BE49-F238E27FC236}">
                    <a16:creationId xmlns:a16="http://schemas.microsoft.com/office/drawing/2014/main" id="{1A73DF27-C37B-FBC1-D574-9E8383C6A101}"/>
                  </a:ext>
                </a:extLst>
              </p:cNvPr>
              <p:cNvSpPr/>
              <p:nvPr/>
            </p:nvSpPr>
            <p:spPr>
              <a:xfrm>
                <a:off x="4881747" y="5279767"/>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Systemskiftet</a:t>
                </a:r>
              </a:p>
            </p:txBody>
          </p:sp>
          <p:sp>
            <p:nvSpPr>
              <p:cNvPr id="19" name="Billedforklaring: streg 18">
                <a:extLst>
                  <a:ext uri="{FF2B5EF4-FFF2-40B4-BE49-F238E27FC236}">
                    <a16:creationId xmlns:a16="http://schemas.microsoft.com/office/drawing/2014/main" id="{D18D0F4D-B6FA-594E-B9FE-1E0C45993E7C}"/>
                  </a:ext>
                </a:extLst>
              </p:cNvPr>
              <p:cNvSpPr/>
              <p:nvPr/>
            </p:nvSpPr>
            <p:spPr>
              <a:xfrm>
                <a:off x="8915399" y="5245775"/>
                <a:ext cx="2192483" cy="474759"/>
              </a:xfrm>
              <a:prstGeom prst="borderCallout1">
                <a:avLst>
                  <a:gd name="adj1" fmla="val 53769"/>
                  <a:gd name="adj2" fmla="val 333"/>
                  <a:gd name="adj3" fmla="val 195044"/>
                  <a:gd name="adj4" fmla="val -11793"/>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a-DK"/>
                  <a:t>Påskekrisen</a:t>
                </a:r>
              </a:p>
            </p:txBody>
          </p:sp>
          <p:sp>
            <p:nvSpPr>
              <p:cNvPr id="20" name="Tekstfelt 19">
                <a:extLst>
                  <a:ext uri="{FF2B5EF4-FFF2-40B4-BE49-F238E27FC236}">
                    <a16:creationId xmlns:a16="http://schemas.microsoft.com/office/drawing/2014/main" id="{83C9A64E-97F1-9858-59A6-B4DB422C0850}"/>
                  </a:ext>
                </a:extLst>
              </p:cNvPr>
              <p:cNvSpPr txBox="1"/>
              <p:nvPr/>
            </p:nvSpPr>
            <p:spPr>
              <a:xfrm>
                <a:off x="4317671" y="6185201"/>
                <a:ext cx="6311734" cy="369332"/>
              </a:xfrm>
              <a:prstGeom prst="rect">
                <a:avLst/>
              </a:prstGeom>
              <a:noFill/>
            </p:spPr>
            <p:txBody>
              <a:bodyPr wrap="square">
                <a:spAutoFit/>
              </a:bodyPr>
              <a:lstStyle/>
              <a:p>
                <a:r>
                  <a:rPr lang="da-DK"/>
                  <a:t>1901</a:t>
                </a:r>
              </a:p>
            </p:txBody>
          </p:sp>
        </p:grpSp>
        <p:sp>
          <p:nvSpPr>
            <p:cNvPr id="14" name="Tekstfelt 13">
              <a:extLst>
                <a:ext uri="{FF2B5EF4-FFF2-40B4-BE49-F238E27FC236}">
                  <a16:creationId xmlns:a16="http://schemas.microsoft.com/office/drawing/2014/main" id="{50EFF0F6-E1E5-5486-BEF8-F27159D987BB}"/>
                </a:ext>
              </a:extLst>
            </p:cNvPr>
            <p:cNvSpPr txBox="1"/>
            <p:nvPr/>
          </p:nvSpPr>
          <p:spPr>
            <a:xfrm>
              <a:off x="8330542" y="6185201"/>
              <a:ext cx="6311734" cy="369332"/>
            </a:xfrm>
            <a:prstGeom prst="rect">
              <a:avLst/>
            </a:prstGeom>
            <a:noFill/>
          </p:spPr>
          <p:txBody>
            <a:bodyPr wrap="square">
              <a:spAutoFit/>
            </a:bodyPr>
            <a:lstStyle/>
            <a:p>
              <a:r>
                <a:rPr lang="da-DK"/>
                <a:t>1920</a:t>
              </a:r>
            </a:p>
          </p:txBody>
        </p:sp>
      </p:grpSp>
    </p:spTree>
    <p:extLst>
      <p:ext uri="{BB962C8B-B14F-4D97-AF65-F5344CB8AC3E}">
        <p14:creationId xmlns:p14="http://schemas.microsoft.com/office/powerpoint/2010/main" val="2658718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7942</TotalTime>
  <Words>6259</Words>
  <Application>Microsoft Office PowerPoint</Application>
  <PresentationFormat>Widescreen</PresentationFormat>
  <Paragraphs>1440</Paragraphs>
  <Slides>88</Slides>
  <Notes>55</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88</vt:i4>
      </vt:variant>
    </vt:vector>
  </HeadingPairs>
  <TitlesOfParts>
    <vt:vector size="93" baseType="lpstr">
      <vt:lpstr>ADLaM Display</vt:lpstr>
      <vt:lpstr>Aptos</vt:lpstr>
      <vt:lpstr>Aptos Display</vt:lpstr>
      <vt:lpstr>Arial</vt:lpstr>
      <vt:lpstr>Office-tema</vt:lpstr>
      <vt:lpstr>Historie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Historie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Historie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Historie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Historie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Historie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Historie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Historie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Historie</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Nicholas James von Humboldt-Scotland</dc:creator>
  <cp:lastModifiedBy>Nicholas James von Humboldt-Scotland</cp:lastModifiedBy>
  <cp:revision>2</cp:revision>
  <dcterms:created xsi:type="dcterms:W3CDTF">2025-09-29T12:19:05Z</dcterms:created>
  <dcterms:modified xsi:type="dcterms:W3CDTF">2026-04-11T10:47:01Z</dcterms:modified>
</cp:coreProperties>
</file>